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2"/>
  </p:notesMasterIdLst>
  <p:sldIdLst>
    <p:sldId id="256" r:id="rId5"/>
    <p:sldId id="271" r:id="rId6"/>
    <p:sldId id="259" r:id="rId7"/>
    <p:sldId id="273" r:id="rId8"/>
    <p:sldId id="275" r:id="rId9"/>
    <p:sldId id="287" r:id="rId10"/>
    <p:sldId id="276" r:id="rId11"/>
    <p:sldId id="279" r:id="rId12"/>
    <p:sldId id="281" r:id="rId13"/>
    <p:sldId id="303" r:id="rId14"/>
    <p:sldId id="304" r:id="rId15"/>
    <p:sldId id="282" r:id="rId16"/>
    <p:sldId id="288" r:id="rId17"/>
    <p:sldId id="283" r:id="rId18"/>
    <p:sldId id="305" r:id="rId19"/>
    <p:sldId id="289" r:id="rId20"/>
    <p:sldId id="290" r:id="rId21"/>
    <p:sldId id="291" r:id="rId22"/>
    <p:sldId id="292" r:id="rId23"/>
    <p:sldId id="293" r:id="rId24"/>
    <p:sldId id="294" r:id="rId25"/>
    <p:sldId id="295" r:id="rId26"/>
    <p:sldId id="296" r:id="rId27"/>
    <p:sldId id="297" r:id="rId28"/>
    <p:sldId id="298" r:id="rId29"/>
    <p:sldId id="300" r:id="rId30"/>
    <p:sldId id="302"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0021"/>
    <a:srgbClr val="FF5050"/>
    <a:srgbClr val="E9B7B3"/>
    <a:srgbClr val="FF3300"/>
    <a:srgbClr val="ED1C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69" autoAdjust="0"/>
    <p:restoredTop sz="80151" autoAdjust="0"/>
  </p:normalViewPr>
  <p:slideViewPr>
    <p:cSldViewPr snapToGrid="0">
      <p:cViewPr varScale="1">
        <p:scale>
          <a:sx n="92" d="100"/>
          <a:sy n="92" d="100"/>
        </p:scale>
        <p:origin x="1278" y="90"/>
      </p:cViewPr>
      <p:guideLst/>
    </p:cSldViewPr>
  </p:slideViewPr>
  <p:outlineViewPr>
    <p:cViewPr>
      <p:scale>
        <a:sx n="33" d="100"/>
        <a:sy n="33" d="100"/>
      </p:scale>
      <p:origin x="0" y="-40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D7517E7-A95D-4699-A656-ECB66EAD6F64}" type="doc">
      <dgm:prSet loTypeId="urn:microsoft.com/office/officeart/2005/8/layout/hProcess11" loCatId="process" qsTypeId="urn:microsoft.com/office/officeart/2005/8/quickstyle/simple1" qsCatId="simple" csTypeId="urn:microsoft.com/office/officeart/2005/8/colors/accent1_2" csCatId="accent1" phldr="1"/>
      <dgm:spPr/>
    </dgm:pt>
    <dgm:pt modelId="{D0E4BFA9-6349-4EE4-A35A-0293113DFBEF}">
      <dgm:prSet phldrT="[Text]" custT="1"/>
      <dgm:spPr/>
      <dgm:t>
        <a:bodyPr/>
        <a:lstStyle/>
        <a:p>
          <a:pPr>
            <a:lnSpc>
              <a:spcPct val="100000"/>
            </a:lnSpc>
            <a:spcAft>
              <a:spcPts val="0"/>
            </a:spcAft>
          </a:pPr>
          <a:r>
            <a:rPr lang="en-US" sz="2000" dirty="0"/>
            <a:t>Pre-1951 Lead as Industry Standard</a:t>
          </a:r>
        </a:p>
      </dgm:t>
    </dgm:pt>
    <dgm:pt modelId="{62B9AD60-FB24-4EE6-8663-82BAFE6C30EE}" type="parTrans" cxnId="{6E09240E-E3D8-4DA0-BEE2-B9F2D2FE85F2}">
      <dgm:prSet/>
      <dgm:spPr/>
      <dgm:t>
        <a:bodyPr/>
        <a:lstStyle/>
        <a:p>
          <a:endParaRPr lang="en-US"/>
        </a:p>
      </dgm:t>
    </dgm:pt>
    <dgm:pt modelId="{92538E53-4621-411E-8C68-D1BDD29831BB}" type="sibTrans" cxnId="{6E09240E-E3D8-4DA0-BEE2-B9F2D2FE85F2}">
      <dgm:prSet/>
      <dgm:spPr/>
      <dgm:t>
        <a:bodyPr/>
        <a:lstStyle/>
        <a:p>
          <a:endParaRPr lang="en-US"/>
        </a:p>
      </dgm:t>
    </dgm:pt>
    <dgm:pt modelId="{0EF8F0E8-EA59-498F-B91C-FB294787713B}">
      <dgm:prSet phldrT="[Text]" custT="1"/>
      <dgm:spPr/>
      <dgm:t>
        <a:bodyPr/>
        <a:lstStyle/>
        <a:p>
          <a:pPr>
            <a:lnSpc>
              <a:spcPct val="100000"/>
            </a:lnSpc>
            <a:spcAft>
              <a:spcPts val="0"/>
            </a:spcAft>
          </a:pPr>
          <a:r>
            <a:rPr lang="en-US" sz="2000" dirty="0"/>
            <a:t>1991-1992 </a:t>
          </a:r>
          <a:br>
            <a:rPr lang="en-US" sz="2000" dirty="0"/>
          </a:br>
          <a:r>
            <a:rPr lang="en-US" sz="2000" dirty="0"/>
            <a:t>Lead and Copper Rule Established</a:t>
          </a:r>
        </a:p>
      </dgm:t>
    </dgm:pt>
    <dgm:pt modelId="{7581B402-012F-4351-AF97-AA16F326F519}" type="parTrans" cxnId="{F8664D4C-E8FF-4E93-9F6A-ACBA791FF4FB}">
      <dgm:prSet/>
      <dgm:spPr/>
      <dgm:t>
        <a:bodyPr/>
        <a:lstStyle/>
        <a:p>
          <a:endParaRPr lang="en-US"/>
        </a:p>
      </dgm:t>
    </dgm:pt>
    <dgm:pt modelId="{A402C6A5-4146-4051-8087-E075B09B1FB9}" type="sibTrans" cxnId="{F8664D4C-E8FF-4E93-9F6A-ACBA791FF4FB}">
      <dgm:prSet/>
      <dgm:spPr/>
      <dgm:t>
        <a:bodyPr/>
        <a:lstStyle/>
        <a:p>
          <a:endParaRPr lang="en-US"/>
        </a:p>
      </dgm:t>
    </dgm:pt>
    <dgm:pt modelId="{C05CBC56-A94F-4E1F-B7FC-6636BAAC58B4}">
      <dgm:prSet phldrT="[Text]" custT="1"/>
      <dgm:spPr/>
      <dgm:t>
        <a:bodyPr/>
        <a:lstStyle/>
        <a:p>
          <a:pPr>
            <a:lnSpc>
              <a:spcPct val="100000"/>
            </a:lnSpc>
            <a:spcAft>
              <a:spcPts val="0"/>
            </a:spcAft>
          </a:pPr>
          <a:r>
            <a:rPr lang="en-US" sz="2000" dirty="0"/>
            <a:t>2014</a:t>
          </a:r>
          <a:br>
            <a:rPr lang="en-US" sz="2000" dirty="0"/>
          </a:br>
          <a:r>
            <a:rPr lang="en-US" sz="2000" dirty="0"/>
            <a:t>Effective Date of </a:t>
          </a:r>
          <a:r>
            <a:rPr lang="en-US" sz="2000" b="0" i="0" dirty="0"/>
            <a:t>Revised Federal Lead Content</a:t>
          </a:r>
        </a:p>
      </dgm:t>
    </dgm:pt>
    <dgm:pt modelId="{A3F0304D-B143-47C8-8404-3782DFEFEE22}" type="parTrans" cxnId="{AE2FA5E8-0C17-4C85-8C89-83E27988E9CA}">
      <dgm:prSet/>
      <dgm:spPr/>
      <dgm:t>
        <a:bodyPr/>
        <a:lstStyle/>
        <a:p>
          <a:endParaRPr lang="en-US"/>
        </a:p>
      </dgm:t>
    </dgm:pt>
    <dgm:pt modelId="{4BB8A200-2CE6-47DD-8C7B-A5E72CE3AEA2}" type="sibTrans" cxnId="{AE2FA5E8-0C17-4C85-8C89-83E27988E9CA}">
      <dgm:prSet/>
      <dgm:spPr/>
      <dgm:t>
        <a:bodyPr/>
        <a:lstStyle/>
        <a:p>
          <a:endParaRPr lang="en-US"/>
        </a:p>
      </dgm:t>
    </dgm:pt>
    <dgm:pt modelId="{A305A88C-E9EA-4EF3-8C37-68A74378CECB}">
      <dgm:prSet phldrT="[Text]" custT="1"/>
      <dgm:spPr/>
      <dgm:t>
        <a:bodyPr/>
        <a:lstStyle/>
        <a:p>
          <a:pPr>
            <a:lnSpc>
              <a:spcPct val="100000"/>
            </a:lnSpc>
            <a:spcAft>
              <a:spcPts val="0"/>
            </a:spcAft>
          </a:pPr>
          <a:r>
            <a:rPr lang="en-US" sz="2000" dirty="0"/>
            <a:t>1986</a:t>
          </a:r>
          <a:br>
            <a:rPr lang="en-US" sz="2000" dirty="0"/>
          </a:br>
          <a:r>
            <a:rPr lang="en-US" sz="2000" dirty="0"/>
            <a:t>First Federal Lead Ban</a:t>
          </a:r>
        </a:p>
      </dgm:t>
    </dgm:pt>
    <dgm:pt modelId="{F8CB0045-C7A1-4399-B208-90F8EE731D79}" type="parTrans" cxnId="{BFCC0B02-2D9E-4460-A9AA-EAB5D1339B2E}">
      <dgm:prSet/>
      <dgm:spPr/>
      <dgm:t>
        <a:bodyPr/>
        <a:lstStyle/>
        <a:p>
          <a:endParaRPr lang="en-US"/>
        </a:p>
      </dgm:t>
    </dgm:pt>
    <dgm:pt modelId="{28F4C0A7-8BA3-4CC3-9961-D9492722581B}" type="sibTrans" cxnId="{BFCC0B02-2D9E-4460-A9AA-EAB5D1339B2E}">
      <dgm:prSet/>
      <dgm:spPr/>
      <dgm:t>
        <a:bodyPr/>
        <a:lstStyle/>
        <a:p>
          <a:endParaRPr lang="en-US"/>
        </a:p>
      </dgm:t>
    </dgm:pt>
    <dgm:pt modelId="{EE481EBE-E557-43DD-8E24-F182CF5FD9EC}">
      <dgm:prSet phldrT="[Text]" custT="1"/>
      <dgm:spPr/>
      <dgm:t>
        <a:bodyPr/>
        <a:lstStyle/>
        <a:p>
          <a:pPr>
            <a:lnSpc>
              <a:spcPct val="100000"/>
            </a:lnSpc>
            <a:spcAft>
              <a:spcPts val="0"/>
            </a:spcAft>
          </a:pPr>
          <a:r>
            <a:rPr lang="en-US" sz="2000" dirty="0"/>
            <a:t>1988</a:t>
          </a:r>
        </a:p>
        <a:p>
          <a:pPr>
            <a:lnSpc>
              <a:spcPct val="100000"/>
            </a:lnSpc>
            <a:spcAft>
              <a:spcPts val="0"/>
            </a:spcAft>
          </a:pPr>
          <a:r>
            <a:rPr lang="en-US" sz="2000" dirty="0"/>
            <a:t>State Enactment Date</a:t>
          </a:r>
        </a:p>
      </dgm:t>
    </dgm:pt>
    <dgm:pt modelId="{A9ABAEC5-0866-45B3-86BD-321DAEB8A55F}" type="parTrans" cxnId="{A78903ED-4BEA-4204-B0F3-1956B1F6E63A}">
      <dgm:prSet/>
      <dgm:spPr/>
      <dgm:t>
        <a:bodyPr/>
        <a:lstStyle/>
        <a:p>
          <a:endParaRPr lang="en-US"/>
        </a:p>
      </dgm:t>
    </dgm:pt>
    <dgm:pt modelId="{55595B57-5DD5-4BD7-A95B-E992945E695F}" type="sibTrans" cxnId="{A78903ED-4BEA-4204-B0F3-1956B1F6E63A}">
      <dgm:prSet/>
      <dgm:spPr/>
      <dgm:t>
        <a:bodyPr/>
        <a:lstStyle/>
        <a:p>
          <a:endParaRPr lang="en-US"/>
        </a:p>
      </dgm:t>
    </dgm:pt>
    <dgm:pt modelId="{0F95F896-483C-42FC-B3D0-373C7526ED26}">
      <dgm:prSet phldrT="[Text]" custT="1"/>
      <dgm:spPr/>
      <dgm:t>
        <a:bodyPr/>
        <a:lstStyle/>
        <a:p>
          <a:pPr>
            <a:lnSpc>
              <a:spcPct val="100000"/>
            </a:lnSpc>
            <a:spcAft>
              <a:spcPts val="0"/>
            </a:spcAft>
          </a:pPr>
          <a:r>
            <a:rPr lang="en-US" sz="2000" dirty="0"/>
            <a:t>2011</a:t>
          </a:r>
        </a:p>
        <a:p>
          <a:pPr>
            <a:lnSpc>
              <a:spcPct val="100000"/>
            </a:lnSpc>
            <a:spcAft>
              <a:spcPts val="0"/>
            </a:spcAft>
          </a:pPr>
          <a:r>
            <a:rPr lang="en-US" sz="2000" dirty="0"/>
            <a:t>Reduction of Lead in Drinking Water Act Passes</a:t>
          </a:r>
        </a:p>
      </dgm:t>
    </dgm:pt>
    <dgm:pt modelId="{760CA8AF-8105-45CC-BF9A-F00A006BFFF2}" type="parTrans" cxnId="{55472FE4-FE12-4D05-9F0D-F39E67D88DDA}">
      <dgm:prSet/>
      <dgm:spPr/>
      <dgm:t>
        <a:bodyPr/>
        <a:lstStyle/>
        <a:p>
          <a:endParaRPr lang="en-US"/>
        </a:p>
      </dgm:t>
    </dgm:pt>
    <dgm:pt modelId="{42C3DDFE-1908-4FD2-A523-D61E65C024E4}" type="sibTrans" cxnId="{55472FE4-FE12-4D05-9F0D-F39E67D88DDA}">
      <dgm:prSet/>
      <dgm:spPr/>
      <dgm:t>
        <a:bodyPr/>
        <a:lstStyle/>
        <a:p>
          <a:endParaRPr lang="en-US"/>
        </a:p>
      </dgm:t>
    </dgm:pt>
    <dgm:pt modelId="{1E45D099-CF2D-4C58-B0F2-6E64CC9F8C52}" type="pres">
      <dgm:prSet presAssocID="{7D7517E7-A95D-4699-A656-ECB66EAD6F64}" presName="Name0" presStyleCnt="0">
        <dgm:presLayoutVars>
          <dgm:dir/>
          <dgm:resizeHandles val="exact"/>
        </dgm:presLayoutVars>
      </dgm:prSet>
      <dgm:spPr/>
    </dgm:pt>
    <dgm:pt modelId="{D3478227-FFFB-44EE-8FDC-A2AC6FA5C267}" type="pres">
      <dgm:prSet presAssocID="{7D7517E7-A95D-4699-A656-ECB66EAD6F64}" presName="arrow" presStyleLbl="bgShp" presStyleIdx="0" presStyleCnt="1" custLinFactNeighborX="214" custLinFactNeighborY="-6248"/>
      <dgm:spPr>
        <a:gradFill flip="none" rotWithShape="1">
          <a:gsLst>
            <a:gs pos="0">
              <a:srgbClr val="A50021"/>
            </a:gs>
            <a:gs pos="100000">
              <a:srgbClr val="FF5050"/>
            </a:gs>
          </a:gsLst>
          <a:lin ang="2700000" scaled="1"/>
          <a:tileRect/>
        </a:gradFill>
        <a:effectLst>
          <a:softEdge rad="317500"/>
        </a:effectLst>
      </dgm:spPr>
    </dgm:pt>
    <dgm:pt modelId="{9A4E166C-6054-4304-9FC5-29F8413B340D}" type="pres">
      <dgm:prSet presAssocID="{7D7517E7-A95D-4699-A656-ECB66EAD6F64}" presName="points" presStyleCnt="0"/>
      <dgm:spPr/>
    </dgm:pt>
    <dgm:pt modelId="{429A5C4E-2971-4596-87FD-CD5EC2C44B0A}" type="pres">
      <dgm:prSet presAssocID="{D0E4BFA9-6349-4EE4-A35A-0293113DFBEF}" presName="compositeA" presStyleCnt="0"/>
      <dgm:spPr/>
    </dgm:pt>
    <dgm:pt modelId="{34AA0049-E81E-46A2-A239-CE310F7FFA40}" type="pres">
      <dgm:prSet presAssocID="{D0E4BFA9-6349-4EE4-A35A-0293113DFBEF}" presName="textA" presStyleLbl="revTx" presStyleIdx="0" presStyleCnt="6" custScaleX="362358">
        <dgm:presLayoutVars>
          <dgm:bulletEnabled val="1"/>
        </dgm:presLayoutVars>
      </dgm:prSet>
      <dgm:spPr/>
      <dgm:t>
        <a:bodyPr/>
        <a:lstStyle/>
        <a:p>
          <a:endParaRPr lang="en-US"/>
        </a:p>
      </dgm:t>
    </dgm:pt>
    <dgm:pt modelId="{DAE7C254-4C45-48C4-B286-612F7001F947}" type="pres">
      <dgm:prSet presAssocID="{D0E4BFA9-6349-4EE4-A35A-0293113DFBEF}" presName="circleA" presStyleLbl="node1" presStyleIdx="0" presStyleCnt="6" custScaleX="37826" custScaleY="37826"/>
      <dgm:spPr>
        <a:solidFill>
          <a:srgbClr val="FF0000"/>
        </a:solidFill>
        <a:ln w="15875">
          <a:solidFill>
            <a:schemeClr val="tx1"/>
          </a:solidFill>
        </a:ln>
      </dgm:spPr>
    </dgm:pt>
    <dgm:pt modelId="{F0A4E04D-319B-47E5-B34A-C5DDE3E56B33}" type="pres">
      <dgm:prSet presAssocID="{D0E4BFA9-6349-4EE4-A35A-0293113DFBEF}" presName="spaceA" presStyleCnt="0"/>
      <dgm:spPr/>
    </dgm:pt>
    <dgm:pt modelId="{63E7A8C1-9E05-4F94-9A7F-DAB439CD4E5E}" type="pres">
      <dgm:prSet presAssocID="{92538E53-4621-411E-8C68-D1BDD29831BB}" presName="space" presStyleCnt="0"/>
      <dgm:spPr/>
    </dgm:pt>
    <dgm:pt modelId="{229F0F94-0A30-47B3-8B0F-AF0D839E526C}" type="pres">
      <dgm:prSet presAssocID="{A305A88C-E9EA-4EF3-8C37-68A74378CECB}" presName="compositeB" presStyleCnt="0"/>
      <dgm:spPr/>
    </dgm:pt>
    <dgm:pt modelId="{70B4A718-D3AE-4BC3-B2D3-4329DA4A593F}" type="pres">
      <dgm:prSet presAssocID="{A305A88C-E9EA-4EF3-8C37-68A74378CECB}" presName="textB" presStyleLbl="revTx" presStyleIdx="1" presStyleCnt="6" custScaleX="358030">
        <dgm:presLayoutVars>
          <dgm:bulletEnabled val="1"/>
        </dgm:presLayoutVars>
      </dgm:prSet>
      <dgm:spPr/>
      <dgm:t>
        <a:bodyPr/>
        <a:lstStyle/>
        <a:p>
          <a:endParaRPr lang="en-US"/>
        </a:p>
      </dgm:t>
    </dgm:pt>
    <dgm:pt modelId="{39414424-2956-49C1-BD3E-0A24DAD30716}" type="pres">
      <dgm:prSet presAssocID="{A305A88C-E9EA-4EF3-8C37-68A74378CECB}" presName="circleB" presStyleLbl="node1" presStyleIdx="1" presStyleCnt="6" custScaleX="37826" custScaleY="37826"/>
      <dgm:spPr>
        <a:solidFill>
          <a:srgbClr val="FF0000"/>
        </a:solidFill>
        <a:ln w="15875">
          <a:solidFill>
            <a:schemeClr val="tx1"/>
          </a:solidFill>
        </a:ln>
      </dgm:spPr>
    </dgm:pt>
    <dgm:pt modelId="{33A2DA12-6C83-48BD-91F4-0110476AAB09}" type="pres">
      <dgm:prSet presAssocID="{A305A88C-E9EA-4EF3-8C37-68A74378CECB}" presName="spaceB" presStyleCnt="0"/>
      <dgm:spPr/>
    </dgm:pt>
    <dgm:pt modelId="{6FAF62C6-14CB-4E08-AE30-D5C67C7B3694}" type="pres">
      <dgm:prSet presAssocID="{28F4C0A7-8BA3-4CC3-9961-D9492722581B}" presName="space" presStyleCnt="0"/>
      <dgm:spPr/>
    </dgm:pt>
    <dgm:pt modelId="{F655E57B-DE35-483E-B95B-51688EE14CC5}" type="pres">
      <dgm:prSet presAssocID="{EE481EBE-E557-43DD-8E24-F182CF5FD9EC}" presName="compositeA" presStyleCnt="0"/>
      <dgm:spPr/>
    </dgm:pt>
    <dgm:pt modelId="{61E7ADE3-8157-4A3C-BF98-448278D47293}" type="pres">
      <dgm:prSet presAssocID="{EE481EBE-E557-43DD-8E24-F182CF5FD9EC}" presName="textA" presStyleLbl="revTx" presStyleIdx="2" presStyleCnt="6" custScaleX="416508">
        <dgm:presLayoutVars>
          <dgm:bulletEnabled val="1"/>
        </dgm:presLayoutVars>
      </dgm:prSet>
      <dgm:spPr/>
      <dgm:t>
        <a:bodyPr/>
        <a:lstStyle/>
        <a:p>
          <a:endParaRPr lang="en-US"/>
        </a:p>
      </dgm:t>
    </dgm:pt>
    <dgm:pt modelId="{E0A7A093-44FE-4432-92D3-24321A622DE1}" type="pres">
      <dgm:prSet presAssocID="{EE481EBE-E557-43DD-8E24-F182CF5FD9EC}" presName="circleA" presStyleLbl="node1" presStyleIdx="2" presStyleCnt="6" custScaleX="37826" custScaleY="37826"/>
      <dgm:spPr>
        <a:solidFill>
          <a:srgbClr val="FF0000"/>
        </a:solidFill>
        <a:ln w="15875">
          <a:solidFill>
            <a:schemeClr val="tx1"/>
          </a:solidFill>
        </a:ln>
      </dgm:spPr>
    </dgm:pt>
    <dgm:pt modelId="{97AEB3B9-BD38-4C9F-B73C-4DC1C2EF322E}" type="pres">
      <dgm:prSet presAssocID="{EE481EBE-E557-43DD-8E24-F182CF5FD9EC}" presName="spaceA" presStyleCnt="0"/>
      <dgm:spPr/>
    </dgm:pt>
    <dgm:pt modelId="{259ECB7F-9243-496E-92A6-B0A34BE3E5F6}" type="pres">
      <dgm:prSet presAssocID="{55595B57-5DD5-4BD7-A95B-E992945E695F}" presName="space" presStyleCnt="0"/>
      <dgm:spPr/>
    </dgm:pt>
    <dgm:pt modelId="{A978F8FD-5DCB-4E49-9D17-A3A4128CD23A}" type="pres">
      <dgm:prSet presAssocID="{0EF8F0E8-EA59-498F-B91C-FB294787713B}" presName="compositeB" presStyleCnt="0"/>
      <dgm:spPr/>
    </dgm:pt>
    <dgm:pt modelId="{B8059438-565D-456F-B6A3-744B89300C6D}" type="pres">
      <dgm:prSet presAssocID="{0EF8F0E8-EA59-498F-B91C-FB294787713B}" presName="textB" presStyleLbl="revTx" presStyleIdx="3" presStyleCnt="6" custScaleX="425952">
        <dgm:presLayoutVars>
          <dgm:bulletEnabled val="1"/>
        </dgm:presLayoutVars>
      </dgm:prSet>
      <dgm:spPr/>
      <dgm:t>
        <a:bodyPr/>
        <a:lstStyle/>
        <a:p>
          <a:endParaRPr lang="en-US"/>
        </a:p>
      </dgm:t>
    </dgm:pt>
    <dgm:pt modelId="{D12DDC4A-34E7-487C-9A0D-862CB780FC45}" type="pres">
      <dgm:prSet presAssocID="{0EF8F0E8-EA59-498F-B91C-FB294787713B}" presName="circleB" presStyleLbl="node1" presStyleIdx="3" presStyleCnt="6" custScaleX="37826" custScaleY="37826"/>
      <dgm:spPr>
        <a:solidFill>
          <a:srgbClr val="FF0000"/>
        </a:solidFill>
        <a:ln w="15875">
          <a:solidFill>
            <a:schemeClr val="tx1"/>
          </a:solidFill>
        </a:ln>
      </dgm:spPr>
    </dgm:pt>
    <dgm:pt modelId="{7899011B-7D26-4C21-A894-6283A93F2C98}" type="pres">
      <dgm:prSet presAssocID="{0EF8F0E8-EA59-498F-B91C-FB294787713B}" presName="spaceB" presStyleCnt="0"/>
      <dgm:spPr/>
    </dgm:pt>
    <dgm:pt modelId="{E04540FC-3DC5-435B-B936-36FC422E3710}" type="pres">
      <dgm:prSet presAssocID="{A402C6A5-4146-4051-8087-E075B09B1FB9}" presName="space" presStyleCnt="0"/>
      <dgm:spPr/>
    </dgm:pt>
    <dgm:pt modelId="{8A4EABBF-6D10-4FAE-971B-EDD63B28072A}" type="pres">
      <dgm:prSet presAssocID="{0F95F896-483C-42FC-B3D0-373C7526ED26}" presName="compositeA" presStyleCnt="0"/>
      <dgm:spPr/>
    </dgm:pt>
    <dgm:pt modelId="{0D590558-BEED-4921-BD61-E282F65BA860}" type="pres">
      <dgm:prSet presAssocID="{0F95F896-483C-42FC-B3D0-373C7526ED26}" presName="textA" presStyleLbl="revTx" presStyleIdx="4" presStyleCnt="6" custScaleX="552321">
        <dgm:presLayoutVars>
          <dgm:bulletEnabled val="1"/>
        </dgm:presLayoutVars>
      </dgm:prSet>
      <dgm:spPr/>
      <dgm:t>
        <a:bodyPr/>
        <a:lstStyle/>
        <a:p>
          <a:endParaRPr lang="en-US"/>
        </a:p>
      </dgm:t>
    </dgm:pt>
    <dgm:pt modelId="{CDED4002-C5BA-4AB4-A616-B1A9313F9348}" type="pres">
      <dgm:prSet presAssocID="{0F95F896-483C-42FC-B3D0-373C7526ED26}" presName="circleA" presStyleLbl="node1" presStyleIdx="4" presStyleCnt="6" custScaleX="37826" custScaleY="37826"/>
      <dgm:spPr>
        <a:solidFill>
          <a:srgbClr val="FF0000"/>
        </a:solidFill>
        <a:ln w="15875">
          <a:solidFill>
            <a:schemeClr val="tx1"/>
          </a:solidFill>
        </a:ln>
      </dgm:spPr>
    </dgm:pt>
    <dgm:pt modelId="{5B416F4C-6D0C-4F56-8F01-3E339D5447C6}" type="pres">
      <dgm:prSet presAssocID="{0F95F896-483C-42FC-B3D0-373C7526ED26}" presName="spaceA" presStyleCnt="0"/>
      <dgm:spPr/>
    </dgm:pt>
    <dgm:pt modelId="{6344CE6B-F407-47DF-BCAB-4C7F5F6F262E}" type="pres">
      <dgm:prSet presAssocID="{42C3DDFE-1908-4FD2-A523-D61E65C024E4}" presName="space" presStyleCnt="0"/>
      <dgm:spPr/>
    </dgm:pt>
    <dgm:pt modelId="{0945ECA6-6856-455C-91D0-12F839183313}" type="pres">
      <dgm:prSet presAssocID="{C05CBC56-A94F-4E1F-B7FC-6636BAAC58B4}" presName="compositeB" presStyleCnt="0"/>
      <dgm:spPr/>
    </dgm:pt>
    <dgm:pt modelId="{3BADC009-5497-402B-9B17-DA2E079A3374}" type="pres">
      <dgm:prSet presAssocID="{C05CBC56-A94F-4E1F-B7FC-6636BAAC58B4}" presName="textB" presStyleLbl="revTx" presStyleIdx="5" presStyleCnt="6" custScaleX="490679">
        <dgm:presLayoutVars>
          <dgm:bulletEnabled val="1"/>
        </dgm:presLayoutVars>
      </dgm:prSet>
      <dgm:spPr/>
      <dgm:t>
        <a:bodyPr/>
        <a:lstStyle/>
        <a:p>
          <a:endParaRPr lang="en-US"/>
        </a:p>
      </dgm:t>
    </dgm:pt>
    <dgm:pt modelId="{69D94CC1-8B46-47F9-A664-BF1C589EEC8F}" type="pres">
      <dgm:prSet presAssocID="{C05CBC56-A94F-4E1F-B7FC-6636BAAC58B4}" presName="circleB" presStyleLbl="node1" presStyleIdx="5" presStyleCnt="6" custScaleX="37826" custScaleY="37826"/>
      <dgm:spPr>
        <a:solidFill>
          <a:srgbClr val="FF0000"/>
        </a:solidFill>
        <a:ln w="15875">
          <a:solidFill>
            <a:schemeClr val="tx1"/>
          </a:solidFill>
        </a:ln>
      </dgm:spPr>
    </dgm:pt>
    <dgm:pt modelId="{253A4209-09EC-473D-9A77-917E1D35647F}" type="pres">
      <dgm:prSet presAssocID="{C05CBC56-A94F-4E1F-B7FC-6636BAAC58B4}" presName="spaceB" presStyleCnt="0"/>
      <dgm:spPr/>
    </dgm:pt>
  </dgm:ptLst>
  <dgm:cxnLst>
    <dgm:cxn modelId="{55472FE4-FE12-4D05-9F0D-F39E67D88DDA}" srcId="{7D7517E7-A95D-4699-A656-ECB66EAD6F64}" destId="{0F95F896-483C-42FC-B3D0-373C7526ED26}" srcOrd="4" destOrd="0" parTransId="{760CA8AF-8105-45CC-BF9A-F00A006BFFF2}" sibTransId="{42C3DDFE-1908-4FD2-A523-D61E65C024E4}"/>
    <dgm:cxn modelId="{CFD8C5B9-5E41-4C02-BD06-5818ED4F9029}" type="presOf" srcId="{0F95F896-483C-42FC-B3D0-373C7526ED26}" destId="{0D590558-BEED-4921-BD61-E282F65BA860}" srcOrd="0" destOrd="0" presId="urn:microsoft.com/office/officeart/2005/8/layout/hProcess11"/>
    <dgm:cxn modelId="{6E09240E-E3D8-4DA0-BEE2-B9F2D2FE85F2}" srcId="{7D7517E7-A95D-4699-A656-ECB66EAD6F64}" destId="{D0E4BFA9-6349-4EE4-A35A-0293113DFBEF}" srcOrd="0" destOrd="0" parTransId="{62B9AD60-FB24-4EE6-8663-82BAFE6C30EE}" sibTransId="{92538E53-4621-411E-8C68-D1BDD29831BB}"/>
    <dgm:cxn modelId="{038A6800-DF8B-4A9C-949F-011B8B4D8E1D}" type="presOf" srcId="{C05CBC56-A94F-4E1F-B7FC-6636BAAC58B4}" destId="{3BADC009-5497-402B-9B17-DA2E079A3374}" srcOrd="0" destOrd="0" presId="urn:microsoft.com/office/officeart/2005/8/layout/hProcess11"/>
    <dgm:cxn modelId="{2170889D-7643-418D-96F8-16EF379B7758}" type="presOf" srcId="{7D7517E7-A95D-4699-A656-ECB66EAD6F64}" destId="{1E45D099-CF2D-4C58-B0F2-6E64CC9F8C52}" srcOrd="0" destOrd="0" presId="urn:microsoft.com/office/officeart/2005/8/layout/hProcess11"/>
    <dgm:cxn modelId="{AE2FA5E8-0C17-4C85-8C89-83E27988E9CA}" srcId="{7D7517E7-A95D-4699-A656-ECB66EAD6F64}" destId="{C05CBC56-A94F-4E1F-B7FC-6636BAAC58B4}" srcOrd="5" destOrd="0" parTransId="{A3F0304D-B143-47C8-8404-3782DFEFEE22}" sibTransId="{4BB8A200-2CE6-47DD-8C7B-A5E72CE3AEA2}"/>
    <dgm:cxn modelId="{BFCC0B02-2D9E-4460-A9AA-EAB5D1339B2E}" srcId="{7D7517E7-A95D-4699-A656-ECB66EAD6F64}" destId="{A305A88C-E9EA-4EF3-8C37-68A74378CECB}" srcOrd="1" destOrd="0" parTransId="{F8CB0045-C7A1-4399-B208-90F8EE731D79}" sibTransId="{28F4C0A7-8BA3-4CC3-9961-D9492722581B}"/>
    <dgm:cxn modelId="{DB800E27-8E07-4F81-92B9-577125E47545}" type="presOf" srcId="{EE481EBE-E557-43DD-8E24-F182CF5FD9EC}" destId="{61E7ADE3-8157-4A3C-BF98-448278D47293}" srcOrd="0" destOrd="0" presId="urn:microsoft.com/office/officeart/2005/8/layout/hProcess11"/>
    <dgm:cxn modelId="{A78903ED-4BEA-4204-B0F3-1956B1F6E63A}" srcId="{7D7517E7-A95D-4699-A656-ECB66EAD6F64}" destId="{EE481EBE-E557-43DD-8E24-F182CF5FD9EC}" srcOrd="2" destOrd="0" parTransId="{A9ABAEC5-0866-45B3-86BD-321DAEB8A55F}" sibTransId="{55595B57-5DD5-4BD7-A95B-E992945E695F}"/>
    <dgm:cxn modelId="{F8664D4C-E8FF-4E93-9F6A-ACBA791FF4FB}" srcId="{7D7517E7-A95D-4699-A656-ECB66EAD6F64}" destId="{0EF8F0E8-EA59-498F-B91C-FB294787713B}" srcOrd="3" destOrd="0" parTransId="{7581B402-012F-4351-AF97-AA16F326F519}" sibTransId="{A402C6A5-4146-4051-8087-E075B09B1FB9}"/>
    <dgm:cxn modelId="{016387D1-670C-4264-8E2A-B3EE0C528E38}" type="presOf" srcId="{A305A88C-E9EA-4EF3-8C37-68A74378CECB}" destId="{70B4A718-D3AE-4BC3-B2D3-4329DA4A593F}" srcOrd="0" destOrd="0" presId="urn:microsoft.com/office/officeart/2005/8/layout/hProcess11"/>
    <dgm:cxn modelId="{00797227-0F29-4AD3-BB44-EB145B109006}" type="presOf" srcId="{D0E4BFA9-6349-4EE4-A35A-0293113DFBEF}" destId="{34AA0049-E81E-46A2-A239-CE310F7FFA40}" srcOrd="0" destOrd="0" presId="urn:microsoft.com/office/officeart/2005/8/layout/hProcess11"/>
    <dgm:cxn modelId="{EB9ED48A-89B6-4CA3-8933-ED531DC3072E}" type="presOf" srcId="{0EF8F0E8-EA59-498F-B91C-FB294787713B}" destId="{B8059438-565D-456F-B6A3-744B89300C6D}" srcOrd="0" destOrd="0" presId="urn:microsoft.com/office/officeart/2005/8/layout/hProcess11"/>
    <dgm:cxn modelId="{CA49A7EE-7CB5-42E9-9C97-9B72BCE8D64E}" type="presParOf" srcId="{1E45D099-CF2D-4C58-B0F2-6E64CC9F8C52}" destId="{D3478227-FFFB-44EE-8FDC-A2AC6FA5C267}" srcOrd="0" destOrd="0" presId="urn:microsoft.com/office/officeart/2005/8/layout/hProcess11"/>
    <dgm:cxn modelId="{ACEC93D8-35D4-48D4-B42F-CACBDA828076}" type="presParOf" srcId="{1E45D099-CF2D-4C58-B0F2-6E64CC9F8C52}" destId="{9A4E166C-6054-4304-9FC5-29F8413B340D}" srcOrd="1" destOrd="0" presId="urn:microsoft.com/office/officeart/2005/8/layout/hProcess11"/>
    <dgm:cxn modelId="{E3562B69-B8B3-4817-A601-E7AD49881761}" type="presParOf" srcId="{9A4E166C-6054-4304-9FC5-29F8413B340D}" destId="{429A5C4E-2971-4596-87FD-CD5EC2C44B0A}" srcOrd="0" destOrd="0" presId="urn:microsoft.com/office/officeart/2005/8/layout/hProcess11"/>
    <dgm:cxn modelId="{F9D4416B-95D4-413D-A9DC-D3B95F0BEE19}" type="presParOf" srcId="{429A5C4E-2971-4596-87FD-CD5EC2C44B0A}" destId="{34AA0049-E81E-46A2-A239-CE310F7FFA40}" srcOrd="0" destOrd="0" presId="urn:microsoft.com/office/officeart/2005/8/layout/hProcess11"/>
    <dgm:cxn modelId="{23B35043-1B2A-48F1-BC7E-085F43A8B7AE}" type="presParOf" srcId="{429A5C4E-2971-4596-87FD-CD5EC2C44B0A}" destId="{DAE7C254-4C45-48C4-B286-612F7001F947}" srcOrd="1" destOrd="0" presId="urn:microsoft.com/office/officeart/2005/8/layout/hProcess11"/>
    <dgm:cxn modelId="{46712382-1423-4C33-A1F9-6A3E47D0CD5A}" type="presParOf" srcId="{429A5C4E-2971-4596-87FD-CD5EC2C44B0A}" destId="{F0A4E04D-319B-47E5-B34A-C5DDE3E56B33}" srcOrd="2" destOrd="0" presId="urn:microsoft.com/office/officeart/2005/8/layout/hProcess11"/>
    <dgm:cxn modelId="{1D16CE92-5B12-4D0B-8B99-061DAC1EEB02}" type="presParOf" srcId="{9A4E166C-6054-4304-9FC5-29F8413B340D}" destId="{63E7A8C1-9E05-4F94-9A7F-DAB439CD4E5E}" srcOrd="1" destOrd="0" presId="urn:microsoft.com/office/officeart/2005/8/layout/hProcess11"/>
    <dgm:cxn modelId="{C890B455-669E-4175-A919-0BE3441E5552}" type="presParOf" srcId="{9A4E166C-6054-4304-9FC5-29F8413B340D}" destId="{229F0F94-0A30-47B3-8B0F-AF0D839E526C}" srcOrd="2" destOrd="0" presId="urn:microsoft.com/office/officeart/2005/8/layout/hProcess11"/>
    <dgm:cxn modelId="{08E8E6C0-8661-429B-8024-38C3507F5755}" type="presParOf" srcId="{229F0F94-0A30-47B3-8B0F-AF0D839E526C}" destId="{70B4A718-D3AE-4BC3-B2D3-4329DA4A593F}" srcOrd="0" destOrd="0" presId="urn:microsoft.com/office/officeart/2005/8/layout/hProcess11"/>
    <dgm:cxn modelId="{298C6ABC-6552-425B-8DFF-C213608CFB30}" type="presParOf" srcId="{229F0F94-0A30-47B3-8B0F-AF0D839E526C}" destId="{39414424-2956-49C1-BD3E-0A24DAD30716}" srcOrd="1" destOrd="0" presId="urn:microsoft.com/office/officeart/2005/8/layout/hProcess11"/>
    <dgm:cxn modelId="{8251D37A-6A0A-40ED-9FDC-2579015E260F}" type="presParOf" srcId="{229F0F94-0A30-47B3-8B0F-AF0D839E526C}" destId="{33A2DA12-6C83-48BD-91F4-0110476AAB09}" srcOrd="2" destOrd="0" presId="urn:microsoft.com/office/officeart/2005/8/layout/hProcess11"/>
    <dgm:cxn modelId="{C4420FD6-36DE-4734-AFCA-32714ED781C4}" type="presParOf" srcId="{9A4E166C-6054-4304-9FC5-29F8413B340D}" destId="{6FAF62C6-14CB-4E08-AE30-D5C67C7B3694}" srcOrd="3" destOrd="0" presId="urn:microsoft.com/office/officeart/2005/8/layout/hProcess11"/>
    <dgm:cxn modelId="{E85C3093-80ED-435E-85D5-D188D3E1FB28}" type="presParOf" srcId="{9A4E166C-6054-4304-9FC5-29F8413B340D}" destId="{F655E57B-DE35-483E-B95B-51688EE14CC5}" srcOrd="4" destOrd="0" presId="urn:microsoft.com/office/officeart/2005/8/layout/hProcess11"/>
    <dgm:cxn modelId="{4BDA7FD1-0180-4CDD-982E-839E8563F2AC}" type="presParOf" srcId="{F655E57B-DE35-483E-B95B-51688EE14CC5}" destId="{61E7ADE3-8157-4A3C-BF98-448278D47293}" srcOrd="0" destOrd="0" presId="urn:microsoft.com/office/officeart/2005/8/layout/hProcess11"/>
    <dgm:cxn modelId="{87F09E51-95E7-4112-9919-5B1798EADC3E}" type="presParOf" srcId="{F655E57B-DE35-483E-B95B-51688EE14CC5}" destId="{E0A7A093-44FE-4432-92D3-24321A622DE1}" srcOrd="1" destOrd="0" presId="urn:microsoft.com/office/officeart/2005/8/layout/hProcess11"/>
    <dgm:cxn modelId="{7A15227B-9E34-44DC-8122-4F2A1F924B57}" type="presParOf" srcId="{F655E57B-DE35-483E-B95B-51688EE14CC5}" destId="{97AEB3B9-BD38-4C9F-B73C-4DC1C2EF322E}" srcOrd="2" destOrd="0" presId="urn:microsoft.com/office/officeart/2005/8/layout/hProcess11"/>
    <dgm:cxn modelId="{DDAEDBB2-904A-4EC0-8C37-DB92D0D7B0EE}" type="presParOf" srcId="{9A4E166C-6054-4304-9FC5-29F8413B340D}" destId="{259ECB7F-9243-496E-92A6-B0A34BE3E5F6}" srcOrd="5" destOrd="0" presId="urn:microsoft.com/office/officeart/2005/8/layout/hProcess11"/>
    <dgm:cxn modelId="{B44908BC-4512-41C3-9B63-77FCDEA583D5}" type="presParOf" srcId="{9A4E166C-6054-4304-9FC5-29F8413B340D}" destId="{A978F8FD-5DCB-4E49-9D17-A3A4128CD23A}" srcOrd="6" destOrd="0" presId="urn:microsoft.com/office/officeart/2005/8/layout/hProcess11"/>
    <dgm:cxn modelId="{A34904FE-41AC-4EA6-B4F7-7E27D17F70A6}" type="presParOf" srcId="{A978F8FD-5DCB-4E49-9D17-A3A4128CD23A}" destId="{B8059438-565D-456F-B6A3-744B89300C6D}" srcOrd="0" destOrd="0" presId="urn:microsoft.com/office/officeart/2005/8/layout/hProcess11"/>
    <dgm:cxn modelId="{93F42BB5-3671-4E9C-88F9-8FBDA1B16B4E}" type="presParOf" srcId="{A978F8FD-5DCB-4E49-9D17-A3A4128CD23A}" destId="{D12DDC4A-34E7-487C-9A0D-862CB780FC45}" srcOrd="1" destOrd="0" presId="urn:microsoft.com/office/officeart/2005/8/layout/hProcess11"/>
    <dgm:cxn modelId="{D8D8CB68-4CA9-455E-8077-3A88E662DE5E}" type="presParOf" srcId="{A978F8FD-5DCB-4E49-9D17-A3A4128CD23A}" destId="{7899011B-7D26-4C21-A894-6283A93F2C98}" srcOrd="2" destOrd="0" presId="urn:microsoft.com/office/officeart/2005/8/layout/hProcess11"/>
    <dgm:cxn modelId="{C7BAD856-7622-45D7-8DF2-7B045A84E658}" type="presParOf" srcId="{9A4E166C-6054-4304-9FC5-29F8413B340D}" destId="{E04540FC-3DC5-435B-B936-36FC422E3710}" srcOrd="7" destOrd="0" presId="urn:microsoft.com/office/officeart/2005/8/layout/hProcess11"/>
    <dgm:cxn modelId="{382FA401-93F3-42D8-8396-E689B691F55D}" type="presParOf" srcId="{9A4E166C-6054-4304-9FC5-29F8413B340D}" destId="{8A4EABBF-6D10-4FAE-971B-EDD63B28072A}" srcOrd="8" destOrd="0" presId="urn:microsoft.com/office/officeart/2005/8/layout/hProcess11"/>
    <dgm:cxn modelId="{CAF22BAD-D237-489A-AEC8-F9203C18B40F}" type="presParOf" srcId="{8A4EABBF-6D10-4FAE-971B-EDD63B28072A}" destId="{0D590558-BEED-4921-BD61-E282F65BA860}" srcOrd="0" destOrd="0" presId="urn:microsoft.com/office/officeart/2005/8/layout/hProcess11"/>
    <dgm:cxn modelId="{C64422C7-9CFE-46D0-91DB-BE7DC4233FC4}" type="presParOf" srcId="{8A4EABBF-6D10-4FAE-971B-EDD63B28072A}" destId="{CDED4002-C5BA-4AB4-A616-B1A9313F9348}" srcOrd="1" destOrd="0" presId="urn:microsoft.com/office/officeart/2005/8/layout/hProcess11"/>
    <dgm:cxn modelId="{040986E4-4755-439E-AA0C-4B97753886F3}" type="presParOf" srcId="{8A4EABBF-6D10-4FAE-971B-EDD63B28072A}" destId="{5B416F4C-6D0C-4F56-8F01-3E339D5447C6}" srcOrd="2" destOrd="0" presId="urn:microsoft.com/office/officeart/2005/8/layout/hProcess11"/>
    <dgm:cxn modelId="{9AB43D8F-77B7-48A1-9072-58C2B40F0422}" type="presParOf" srcId="{9A4E166C-6054-4304-9FC5-29F8413B340D}" destId="{6344CE6B-F407-47DF-BCAB-4C7F5F6F262E}" srcOrd="9" destOrd="0" presId="urn:microsoft.com/office/officeart/2005/8/layout/hProcess11"/>
    <dgm:cxn modelId="{700ACC00-0CA0-4BC1-BD85-E2751AF0125F}" type="presParOf" srcId="{9A4E166C-6054-4304-9FC5-29F8413B340D}" destId="{0945ECA6-6856-455C-91D0-12F839183313}" srcOrd="10" destOrd="0" presId="urn:microsoft.com/office/officeart/2005/8/layout/hProcess11"/>
    <dgm:cxn modelId="{6607BFD5-8A9D-4E61-8078-A06035F09DAB}" type="presParOf" srcId="{0945ECA6-6856-455C-91D0-12F839183313}" destId="{3BADC009-5497-402B-9B17-DA2E079A3374}" srcOrd="0" destOrd="0" presId="urn:microsoft.com/office/officeart/2005/8/layout/hProcess11"/>
    <dgm:cxn modelId="{2965E3CC-F8B8-41A1-9BFD-D8033C39B1FB}" type="presParOf" srcId="{0945ECA6-6856-455C-91D0-12F839183313}" destId="{69D94CC1-8B46-47F9-A664-BF1C589EEC8F}" srcOrd="1" destOrd="0" presId="urn:microsoft.com/office/officeart/2005/8/layout/hProcess11"/>
    <dgm:cxn modelId="{C504823B-BC39-4CE6-A726-115F0DAD4419}" type="presParOf" srcId="{0945ECA6-6856-455C-91D0-12F839183313}" destId="{253A4209-09EC-473D-9A77-917E1D35647F}"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D7517E7-A95D-4699-A656-ECB66EAD6F64}" type="doc">
      <dgm:prSet loTypeId="urn:microsoft.com/office/officeart/2005/8/layout/hProcess11" loCatId="process" qsTypeId="urn:microsoft.com/office/officeart/2005/8/quickstyle/simple1" qsCatId="simple" csTypeId="urn:microsoft.com/office/officeart/2005/8/colors/accent1_2" csCatId="accent1" phldr="1"/>
      <dgm:spPr/>
    </dgm:pt>
    <dgm:pt modelId="{D0E4BFA9-6349-4EE4-A35A-0293113DFBEF}">
      <dgm:prSet phldrT="[Text]" custT="1"/>
      <dgm:spPr/>
      <dgm:t>
        <a:bodyPr/>
        <a:lstStyle/>
        <a:p>
          <a:pPr>
            <a:lnSpc>
              <a:spcPct val="100000"/>
            </a:lnSpc>
            <a:spcAft>
              <a:spcPts val="0"/>
            </a:spcAft>
          </a:pPr>
          <a:r>
            <a:rPr lang="en-US" sz="2000" dirty="0"/>
            <a:t>2021</a:t>
          </a:r>
        </a:p>
        <a:p>
          <a:pPr>
            <a:lnSpc>
              <a:spcPct val="100000"/>
            </a:lnSpc>
            <a:spcAft>
              <a:spcPts val="0"/>
            </a:spcAft>
          </a:pPr>
          <a:r>
            <a:rPr lang="en-US" sz="2000" dirty="0"/>
            <a:t>Mandate Finalized and Announced</a:t>
          </a:r>
        </a:p>
      </dgm:t>
    </dgm:pt>
    <dgm:pt modelId="{62B9AD60-FB24-4EE6-8663-82BAFE6C30EE}" type="parTrans" cxnId="{6E09240E-E3D8-4DA0-BEE2-B9F2D2FE85F2}">
      <dgm:prSet/>
      <dgm:spPr/>
      <dgm:t>
        <a:bodyPr/>
        <a:lstStyle/>
        <a:p>
          <a:endParaRPr lang="en-US"/>
        </a:p>
      </dgm:t>
    </dgm:pt>
    <dgm:pt modelId="{92538E53-4621-411E-8C68-D1BDD29831BB}" type="sibTrans" cxnId="{6E09240E-E3D8-4DA0-BEE2-B9F2D2FE85F2}">
      <dgm:prSet/>
      <dgm:spPr/>
      <dgm:t>
        <a:bodyPr/>
        <a:lstStyle/>
        <a:p>
          <a:endParaRPr lang="en-US"/>
        </a:p>
      </dgm:t>
    </dgm:pt>
    <dgm:pt modelId="{8D83C840-790E-4346-9BA1-B5397553F150}">
      <dgm:prSet phldrT="[Text]" custT="1"/>
      <dgm:spPr/>
      <dgm:t>
        <a:bodyPr/>
        <a:lstStyle/>
        <a:p>
          <a:pPr>
            <a:lnSpc>
              <a:spcPct val="100000"/>
            </a:lnSpc>
            <a:spcAft>
              <a:spcPts val="0"/>
            </a:spcAft>
          </a:pPr>
          <a:r>
            <a:rPr lang="en-US" sz="2000" dirty="0"/>
            <a:t>2031</a:t>
          </a:r>
          <a:br>
            <a:rPr lang="en-US" sz="2000" dirty="0"/>
          </a:br>
          <a:r>
            <a:rPr lang="en-US" sz="2000" dirty="0"/>
            <a:t>Mandatory Replacement of all Lead</a:t>
          </a:r>
        </a:p>
      </dgm:t>
    </dgm:pt>
    <dgm:pt modelId="{4C53471D-0BF2-47C2-A652-8C1888843F79}" type="parTrans" cxnId="{8C0E2A1C-317F-4289-BB59-1C9450BECC0E}">
      <dgm:prSet/>
      <dgm:spPr/>
      <dgm:t>
        <a:bodyPr/>
        <a:lstStyle/>
        <a:p>
          <a:endParaRPr lang="en-US"/>
        </a:p>
      </dgm:t>
    </dgm:pt>
    <dgm:pt modelId="{7B3C9976-3469-4FF0-8A70-1E27A54FE100}" type="sibTrans" cxnId="{8C0E2A1C-317F-4289-BB59-1C9450BECC0E}">
      <dgm:prSet/>
      <dgm:spPr/>
      <dgm:t>
        <a:bodyPr/>
        <a:lstStyle/>
        <a:p>
          <a:endParaRPr lang="en-US"/>
        </a:p>
      </dgm:t>
    </dgm:pt>
    <dgm:pt modelId="{EE481EBE-E557-43DD-8E24-F182CF5FD9EC}">
      <dgm:prSet phldrT="[Text]" custT="1"/>
      <dgm:spPr/>
      <dgm:t>
        <a:bodyPr/>
        <a:lstStyle/>
        <a:p>
          <a:pPr>
            <a:lnSpc>
              <a:spcPct val="100000"/>
            </a:lnSpc>
            <a:spcAft>
              <a:spcPts val="0"/>
            </a:spcAft>
          </a:pPr>
          <a:r>
            <a:rPr lang="en-US" sz="2000" dirty="0"/>
            <a:t>2024</a:t>
          </a:r>
          <a:br>
            <a:rPr lang="en-US" sz="2000" dirty="0"/>
          </a:br>
          <a:r>
            <a:rPr lang="en-US" sz="2000" dirty="0"/>
            <a:t>Mandated Inventory Data Submittal to EPA</a:t>
          </a:r>
        </a:p>
      </dgm:t>
    </dgm:pt>
    <dgm:pt modelId="{A9ABAEC5-0866-45B3-86BD-321DAEB8A55F}" type="parTrans" cxnId="{A78903ED-4BEA-4204-B0F3-1956B1F6E63A}">
      <dgm:prSet/>
      <dgm:spPr/>
      <dgm:t>
        <a:bodyPr/>
        <a:lstStyle/>
        <a:p>
          <a:endParaRPr lang="en-US"/>
        </a:p>
      </dgm:t>
    </dgm:pt>
    <dgm:pt modelId="{55595B57-5DD5-4BD7-A95B-E992945E695F}" type="sibTrans" cxnId="{A78903ED-4BEA-4204-B0F3-1956B1F6E63A}">
      <dgm:prSet/>
      <dgm:spPr/>
      <dgm:t>
        <a:bodyPr/>
        <a:lstStyle/>
        <a:p>
          <a:endParaRPr lang="en-US"/>
        </a:p>
      </dgm:t>
    </dgm:pt>
    <dgm:pt modelId="{1E45D099-CF2D-4C58-B0F2-6E64CC9F8C52}" type="pres">
      <dgm:prSet presAssocID="{7D7517E7-A95D-4699-A656-ECB66EAD6F64}" presName="Name0" presStyleCnt="0">
        <dgm:presLayoutVars>
          <dgm:dir/>
          <dgm:resizeHandles val="exact"/>
        </dgm:presLayoutVars>
      </dgm:prSet>
      <dgm:spPr/>
    </dgm:pt>
    <dgm:pt modelId="{D3478227-FFFB-44EE-8FDC-A2AC6FA5C267}" type="pres">
      <dgm:prSet presAssocID="{7D7517E7-A95D-4699-A656-ECB66EAD6F64}" presName="arrow" presStyleLbl="bgShp" presStyleIdx="0" presStyleCnt="1" custLinFactNeighborY="2603"/>
      <dgm:spPr>
        <a:gradFill flip="none" rotWithShape="1">
          <a:gsLst>
            <a:gs pos="0">
              <a:srgbClr val="A50021"/>
            </a:gs>
            <a:gs pos="100000">
              <a:srgbClr val="FF5050"/>
            </a:gs>
          </a:gsLst>
          <a:lin ang="2700000" scaled="1"/>
          <a:tileRect/>
        </a:gradFill>
        <a:effectLst>
          <a:softEdge rad="317500"/>
        </a:effectLst>
      </dgm:spPr>
    </dgm:pt>
    <dgm:pt modelId="{9A4E166C-6054-4304-9FC5-29F8413B340D}" type="pres">
      <dgm:prSet presAssocID="{7D7517E7-A95D-4699-A656-ECB66EAD6F64}" presName="points" presStyleCnt="0"/>
      <dgm:spPr/>
    </dgm:pt>
    <dgm:pt modelId="{429A5C4E-2971-4596-87FD-CD5EC2C44B0A}" type="pres">
      <dgm:prSet presAssocID="{D0E4BFA9-6349-4EE4-A35A-0293113DFBEF}" presName="compositeA" presStyleCnt="0"/>
      <dgm:spPr/>
    </dgm:pt>
    <dgm:pt modelId="{34AA0049-E81E-46A2-A239-CE310F7FFA40}" type="pres">
      <dgm:prSet presAssocID="{D0E4BFA9-6349-4EE4-A35A-0293113DFBEF}" presName="textA" presStyleLbl="revTx" presStyleIdx="0" presStyleCnt="3" custScaleX="118614">
        <dgm:presLayoutVars>
          <dgm:bulletEnabled val="1"/>
        </dgm:presLayoutVars>
      </dgm:prSet>
      <dgm:spPr/>
      <dgm:t>
        <a:bodyPr/>
        <a:lstStyle/>
        <a:p>
          <a:endParaRPr lang="en-US"/>
        </a:p>
      </dgm:t>
    </dgm:pt>
    <dgm:pt modelId="{DAE7C254-4C45-48C4-B286-612F7001F947}" type="pres">
      <dgm:prSet presAssocID="{D0E4BFA9-6349-4EE4-A35A-0293113DFBEF}" presName="circleA" presStyleLbl="node1" presStyleIdx="0" presStyleCnt="3" custScaleX="37826" custScaleY="37826"/>
      <dgm:spPr>
        <a:solidFill>
          <a:srgbClr val="FF0000"/>
        </a:solidFill>
        <a:ln w="19050">
          <a:solidFill>
            <a:schemeClr val="tx1"/>
          </a:solidFill>
        </a:ln>
      </dgm:spPr>
    </dgm:pt>
    <dgm:pt modelId="{F0A4E04D-319B-47E5-B34A-C5DDE3E56B33}" type="pres">
      <dgm:prSet presAssocID="{D0E4BFA9-6349-4EE4-A35A-0293113DFBEF}" presName="spaceA" presStyleCnt="0"/>
      <dgm:spPr/>
    </dgm:pt>
    <dgm:pt modelId="{63E7A8C1-9E05-4F94-9A7F-DAB439CD4E5E}" type="pres">
      <dgm:prSet presAssocID="{92538E53-4621-411E-8C68-D1BDD29831BB}" presName="space" presStyleCnt="0"/>
      <dgm:spPr/>
    </dgm:pt>
    <dgm:pt modelId="{D1DBCF5A-3DB3-4FCA-AD6A-B7DD0C6445B1}" type="pres">
      <dgm:prSet presAssocID="{EE481EBE-E557-43DD-8E24-F182CF5FD9EC}" presName="compositeB" presStyleCnt="0"/>
      <dgm:spPr/>
    </dgm:pt>
    <dgm:pt modelId="{6D725D88-A60D-41C2-8C9B-B77E5228FF70}" type="pres">
      <dgm:prSet presAssocID="{EE481EBE-E557-43DD-8E24-F182CF5FD9EC}" presName="textB" presStyleLbl="revTx" presStyleIdx="1" presStyleCnt="3">
        <dgm:presLayoutVars>
          <dgm:bulletEnabled val="1"/>
        </dgm:presLayoutVars>
      </dgm:prSet>
      <dgm:spPr/>
      <dgm:t>
        <a:bodyPr/>
        <a:lstStyle/>
        <a:p>
          <a:endParaRPr lang="en-US"/>
        </a:p>
      </dgm:t>
    </dgm:pt>
    <dgm:pt modelId="{1104CEDB-FA5B-4196-86FE-95DD828264EF}" type="pres">
      <dgm:prSet presAssocID="{EE481EBE-E557-43DD-8E24-F182CF5FD9EC}" presName="circleB" presStyleLbl="node1" presStyleIdx="1" presStyleCnt="3" custScaleX="37826" custScaleY="37826"/>
      <dgm:spPr>
        <a:solidFill>
          <a:srgbClr val="FF0000"/>
        </a:solidFill>
        <a:ln w="19050">
          <a:solidFill>
            <a:schemeClr val="tx1"/>
          </a:solidFill>
        </a:ln>
      </dgm:spPr>
    </dgm:pt>
    <dgm:pt modelId="{7419272B-8B27-4001-AE8F-CA18FA2B00D6}" type="pres">
      <dgm:prSet presAssocID="{EE481EBE-E557-43DD-8E24-F182CF5FD9EC}" presName="spaceB" presStyleCnt="0"/>
      <dgm:spPr/>
    </dgm:pt>
    <dgm:pt modelId="{259ECB7F-9243-496E-92A6-B0A34BE3E5F6}" type="pres">
      <dgm:prSet presAssocID="{55595B57-5DD5-4BD7-A95B-E992945E695F}" presName="space" presStyleCnt="0"/>
      <dgm:spPr/>
    </dgm:pt>
    <dgm:pt modelId="{624928A6-539F-499E-8A35-0C0E7AB80489}" type="pres">
      <dgm:prSet presAssocID="{8D83C840-790E-4346-9BA1-B5397553F150}" presName="compositeA" presStyleCnt="0"/>
      <dgm:spPr/>
    </dgm:pt>
    <dgm:pt modelId="{0000F4D3-A011-4326-A4B5-858760F60272}" type="pres">
      <dgm:prSet presAssocID="{8D83C840-790E-4346-9BA1-B5397553F150}" presName="textA" presStyleLbl="revTx" presStyleIdx="2" presStyleCnt="3">
        <dgm:presLayoutVars>
          <dgm:bulletEnabled val="1"/>
        </dgm:presLayoutVars>
      </dgm:prSet>
      <dgm:spPr/>
      <dgm:t>
        <a:bodyPr/>
        <a:lstStyle/>
        <a:p>
          <a:endParaRPr lang="en-US"/>
        </a:p>
      </dgm:t>
    </dgm:pt>
    <dgm:pt modelId="{01774DC4-3AC6-417C-86C3-C2511583BD92}" type="pres">
      <dgm:prSet presAssocID="{8D83C840-790E-4346-9BA1-B5397553F150}" presName="circleA" presStyleLbl="node1" presStyleIdx="2" presStyleCnt="3" custScaleX="37826" custScaleY="37826"/>
      <dgm:spPr>
        <a:solidFill>
          <a:srgbClr val="FF0000"/>
        </a:solidFill>
        <a:ln w="19050">
          <a:solidFill>
            <a:schemeClr val="tx1"/>
          </a:solidFill>
        </a:ln>
      </dgm:spPr>
    </dgm:pt>
    <dgm:pt modelId="{AED99E3A-7D7F-4188-8EA1-571A998D16D8}" type="pres">
      <dgm:prSet presAssocID="{8D83C840-790E-4346-9BA1-B5397553F150}" presName="spaceA" presStyleCnt="0"/>
      <dgm:spPr/>
    </dgm:pt>
  </dgm:ptLst>
  <dgm:cxnLst>
    <dgm:cxn modelId="{6E09240E-E3D8-4DA0-BEE2-B9F2D2FE85F2}" srcId="{7D7517E7-A95D-4699-A656-ECB66EAD6F64}" destId="{D0E4BFA9-6349-4EE4-A35A-0293113DFBEF}" srcOrd="0" destOrd="0" parTransId="{62B9AD60-FB24-4EE6-8663-82BAFE6C30EE}" sibTransId="{92538E53-4621-411E-8C68-D1BDD29831BB}"/>
    <dgm:cxn modelId="{A78903ED-4BEA-4204-B0F3-1956B1F6E63A}" srcId="{7D7517E7-A95D-4699-A656-ECB66EAD6F64}" destId="{EE481EBE-E557-43DD-8E24-F182CF5FD9EC}" srcOrd="1" destOrd="0" parTransId="{A9ABAEC5-0866-45B3-86BD-321DAEB8A55F}" sibTransId="{55595B57-5DD5-4BD7-A95B-E992945E695F}"/>
    <dgm:cxn modelId="{899E6498-840C-44D7-82DC-993BD7CF8727}" type="presOf" srcId="{8D83C840-790E-4346-9BA1-B5397553F150}" destId="{0000F4D3-A011-4326-A4B5-858760F60272}" srcOrd="0" destOrd="0" presId="urn:microsoft.com/office/officeart/2005/8/layout/hProcess11"/>
    <dgm:cxn modelId="{6B072841-315C-4E20-8607-69A23FB57DD3}" type="presOf" srcId="{EE481EBE-E557-43DD-8E24-F182CF5FD9EC}" destId="{6D725D88-A60D-41C2-8C9B-B77E5228FF70}" srcOrd="0" destOrd="0" presId="urn:microsoft.com/office/officeart/2005/8/layout/hProcess11"/>
    <dgm:cxn modelId="{2170889D-7643-418D-96F8-16EF379B7758}" type="presOf" srcId="{7D7517E7-A95D-4699-A656-ECB66EAD6F64}" destId="{1E45D099-CF2D-4C58-B0F2-6E64CC9F8C52}" srcOrd="0" destOrd="0" presId="urn:microsoft.com/office/officeart/2005/8/layout/hProcess11"/>
    <dgm:cxn modelId="{00797227-0F29-4AD3-BB44-EB145B109006}" type="presOf" srcId="{D0E4BFA9-6349-4EE4-A35A-0293113DFBEF}" destId="{34AA0049-E81E-46A2-A239-CE310F7FFA40}" srcOrd="0" destOrd="0" presId="urn:microsoft.com/office/officeart/2005/8/layout/hProcess11"/>
    <dgm:cxn modelId="{8C0E2A1C-317F-4289-BB59-1C9450BECC0E}" srcId="{7D7517E7-A95D-4699-A656-ECB66EAD6F64}" destId="{8D83C840-790E-4346-9BA1-B5397553F150}" srcOrd="2" destOrd="0" parTransId="{4C53471D-0BF2-47C2-A652-8C1888843F79}" sibTransId="{7B3C9976-3469-4FF0-8A70-1E27A54FE100}"/>
    <dgm:cxn modelId="{CA49A7EE-7CB5-42E9-9C97-9B72BCE8D64E}" type="presParOf" srcId="{1E45D099-CF2D-4C58-B0F2-6E64CC9F8C52}" destId="{D3478227-FFFB-44EE-8FDC-A2AC6FA5C267}" srcOrd="0" destOrd="0" presId="urn:microsoft.com/office/officeart/2005/8/layout/hProcess11"/>
    <dgm:cxn modelId="{ACEC93D8-35D4-48D4-B42F-CACBDA828076}" type="presParOf" srcId="{1E45D099-CF2D-4C58-B0F2-6E64CC9F8C52}" destId="{9A4E166C-6054-4304-9FC5-29F8413B340D}" srcOrd="1" destOrd="0" presId="urn:microsoft.com/office/officeart/2005/8/layout/hProcess11"/>
    <dgm:cxn modelId="{E3562B69-B8B3-4817-A601-E7AD49881761}" type="presParOf" srcId="{9A4E166C-6054-4304-9FC5-29F8413B340D}" destId="{429A5C4E-2971-4596-87FD-CD5EC2C44B0A}" srcOrd="0" destOrd="0" presId="urn:microsoft.com/office/officeart/2005/8/layout/hProcess11"/>
    <dgm:cxn modelId="{F9D4416B-95D4-413D-A9DC-D3B95F0BEE19}" type="presParOf" srcId="{429A5C4E-2971-4596-87FD-CD5EC2C44B0A}" destId="{34AA0049-E81E-46A2-A239-CE310F7FFA40}" srcOrd="0" destOrd="0" presId="urn:microsoft.com/office/officeart/2005/8/layout/hProcess11"/>
    <dgm:cxn modelId="{23B35043-1B2A-48F1-BC7E-085F43A8B7AE}" type="presParOf" srcId="{429A5C4E-2971-4596-87FD-CD5EC2C44B0A}" destId="{DAE7C254-4C45-48C4-B286-612F7001F947}" srcOrd="1" destOrd="0" presId="urn:microsoft.com/office/officeart/2005/8/layout/hProcess11"/>
    <dgm:cxn modelId="{46712382-1423-4C33-A1F9-6A3E47D0CD5A}" type="presParOf" srcId="{429A5C4E-2971-4596-87FD-CD5EC2C44B0A}" destId="{F0A4E04D-319B-47E5-B34A-C5DDE3E56B33}" srcOrd="2" destOrd="0" presId="urn:microsoft.com/office/officeart/2005/8/layout/hProcess11"/>
    <dgm:cxn modelId="{1D16CE92-5B12-4D0B-8B99-061DAC1EEB02}" type="presParOf" srcId="{9A4E166C-6054-4304-9FC5-29F8413B340D}" destId="{63E7A8C1-9E05-4F94-9A7F-DAB439CD4E5E}" srcOrd="1" destOrd="0" presId="urn:microsoft.com/office/officeart/2005/8/layout/hProcess11"/>
    <dgm:cxn modelId="{600134C3-0C8D-4727-B6FA-21F815A5BF15}" type="presParOf" srcId="{9A4E166C-6054-4304-9FC5-29F8413B340D}" destId="{D1DBCF5A-3DB3-4FCA-AD6A-B7DD0C6445B1}" srcOrd="2" destOrd="0" presId="urn:microsoft.com/office/officeart/2005/8/layout/hProcess11"/>
    <dgm:cxn modelId="{21BAC7D8-1435-4328-BCF4-2D3FB7203CA4}" type="presParOf" srcId="{D1DBCF5A-3DB3-4FCA-AD6A-B7DD0C6445B1}" destId="{6D725D88-A60D-41C2-8C9B-B77E5228FF70}" srcOrd="0" destOrd="0" presId="urn:microsoft.com/office/officeart/2005/8/layout/hProcess11"/>
    <dgm:cxn modelId="{917B9F0F-A9D2-476A-8D98-B28D66F05CFC}" type="presParOf" srcId="{D1DBCF5A-3DB3-4FCA-AD6A-B7DD0C6445B1}" destId="{1104CEDB-FA5B-4196-86FE-95DD828264EF}" srcOrd="1" destOrd="0" presId="urn:microsoft.com/office/officeart/2005/8/layout/hProcess11"/>
    <dgm:cxn modelId="{791F6D8E-F316-49C2-90DE-77ECD9371952}" type="presParOf" srcId="{D1DBCF5A-3DB3-4FCA-AD6A-B7DD0C6445B1}" destId="{7419272B-8B27-4001-AE8F-CA18FA2B00D6}" srcOrd="2" destOrd="0" presId="urn:microsoft.com/office/officeart/2005/8/layout/hProcess11"/>
    <dgm:cxn modelId="{DDAEDBB2-904A-4EC0-8C37-DB92D0D7B0EE}" type="presParOf" srcId="{9A4E166C-6054-4304-9FC5-29F8413B340D}" destId="{259ECB7F-9243-496E-92A6-B0A34BE3E5F6}" srcOrd="3" destOrd="0" presId="urn:microsoft.com/office/officeart/2005/8/layout/hProcess11"/>
    <dgm:cxn modelId="{60409C75-38E7-494A-AFB2-1EDEC11D31B0}" type="presParOf" srcId="{9A4E166C-6054-4304-9FC5-29F8413B340D}" destId="{624928A6-539F-499E-8A35-0C0E7AB80489}" srcOrd="4" destOrd="0" presId="urn:microsoft.com/office/officeart/2005/8/layout/hProcess11"/>
    <dgm:cxn modelId="{935F6DA9-2F82-4DCE-A621-D7A01D9C4B6D}" type="presParOf" srcId="{624928A6-539F-499E-8A35-0C0E7AB80489}" destId="{0000F4D3-A011-4326-A4B5-858760F60272}" srcOrd="0" destOrd="0" presId="urn:microsoft.com/office/officeart/2005/8/layout/hProcess11"/>
    <dgm:cxn modelId="{E4EB3BD1-2608-4A66-ABD4-8E17208F6A62}" type="presParOf" srcId="{624928A6-539F-499E-8A35-0C0E7AB80489}" destId="{01774DC4-3AC6-417C-86C3-C2511583BD92}" srcOrd="1" destOrd="0" presId="urn:microsoft.com/office/officeart/2005/8/layout/hProcess11"/>
    <dgm:cxn modelId="{538A0A2F-8E31-4B06-AFFC-A628187AAEB5}" type="presParOf" srcId="{624928A6-539F-499E-8A35-0C0E7AB80489}" destId="{AED99E3A-7D7F-4188-8EA1-571A998D16D8}"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232A66-F4EB-457F-A22F-3ED09EF1638A}" type="datetimeFigureOut">
              <a:rPr lang="en-US" smtClean="0"/>
              <a:t>3/6/2023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D3BD02-B987-4F9E-A6FF-9E9CEB2EACA5}" type="slidenum">
              <a:rPr lang="en-US" smtClean="0"/>
              <a:t>‹#›</a:t>
            </a:fld>
            <a:endParaRPr lang="en-US"/>
          </a:p>
        </p:txBody>
      </p:sp>
    </p:spTree>
    <p:extLst>
      <p:ext uri="{BB962C8B-B14F-4D97-AF65-F5344CB8AC3E}">
        <p14:creationId xmlns:p14="http://schemas.microsoft.com/office/powerpoint/2010/main" val="32072569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Justin</a:t>
            </a:r>
          </a:p>
        </p:txBody>
      </p:sp>
      <p:sp>
        <p:nvSpPr>
          <p:cNvPr id="4" name="Slide Number Placeholder 3"/>
          <p:cNvSpPr>
            <a:spLocks noGrp="1"/>
          </p:cNvSpPr>
          <p:nvPr>
            <p:ph type="sldNum" sz="quarter" idx="5"/>
          </p:nvPr>
        </p:nvSpPr>
        <p:spPr/>
        <p:txBody>
          <a:bodyPr/>
          <a:lstStyle/>
          <a:p>
            <a:fld id="{97D3BD02-B987-4F9E-A6FF-9E9CEB2EACA5}" type="slidenum">
              <a:rPr lang="en-US" smtClean="0"/>
              <a:t>2</a:t>
            </a:fld>
            <a:endParaRPr lang="en-US"/>
          </a:p>
        </p:txBody>
      </p:sp>
    </p:spTree>
    <p:extLst>
      <p:ext uri="{BB962C8B-B14F-4D97-AF65-F5344CB8AC3E}">
        <p14:creationId xmlns:p14="http://schemas.microsoft.com/office/powerpoint/2010/main" val="33551732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Material Classification: Classify each service line or portion of the service line where ownership is split as lead, galvanized requiring replacement, non-lead, or lead status unknown. </a:t>
            </a:r>
          </a:p>
          <a:p>
            <a:endParaRPr lang="en-US" dirty="0"/>
          </a:p>
          <a:p>
            <a:r>
              <a:rPr lang="en-US" dirty="0"/>
              <a:t>Service Line Ownership: Prepare an inventory that includes the system- and customer-owned portions of all service lines in the distribution system.</a:t>
            </a:r>
          </a:p>
          <a:p>
            <a:endParaRPr lang="en-US" dirty="0"/>
          </a:p>
          <a:p>
            <a:r>
              <a:rPr lang="en-US" dirty="0"/>
              <a:t>Identify material: Use previous materials evaluation, construction and plumbing codes/records, water system records, distribution system inspections and records, information obtained through normal operations, and state specified information. </a:t>
            </a:r>
          </a:p>
          <a:p>
            <a:endParaRPr lang="en-US" dirty="0"/>
          </a:p>
          <a:p>
            <a:r>
              <a:rPr lang="en-US" dirty="0"/>
              <a:t>Updates: Annually or Triennially based on water sampling frequency. Water systems that have demonstrated the absence of LSLs by October 16, 2024 are not required to provide an update. However, if these systems subsequently find any LSL or galvanized requiring replacement service line, they have 30 days to notify the state and prepare an updated inventory on a schedule established by the state.</a:t>
            </a:r>
          </a:p>
          <a:p>
            <a:endParaRPr lang="en-US" dirty="0"/>
          </a:p>
          <a:p>
            <a:r>
              <a:rPr lang="en-US" dirty="0"/>
              <a:t>Public Accessibility: Make the inventory publicly available and include a locational identifier for LSLs and galvanized requiring replacement. Water systems serving more than 50,000 people must provide inventories online. </a:t>
            </a:r>
          </a:p>
          <a:p>
            <a:endParaRPr lang="en-US" dirty="0"/>
          </a:p>
          <a:p>
            <a:r>
              <a:rPr lang="en-US" dirty="0"/>
              <a:t>CCR’s: CWS only. LSL – Communicate to public how to access the inventory information. Non-LSL - Provide a statement there are no LSLs and how to access the service line inventory.</a:t>
            </a:r>
          </a:p>
          <a:p>
            <a:endParaRPr lang="en-US" dirty="0"/>
          </a:p>
          <a:p>
            <a:r>
              <a:rPr lang="en-US" dirty="0"/>
              <a:t>Consumer notifications: must notify persons served by water system at the service connection with an LSL, Galvanized requiring replacement or Lead status unknown. Must be able to accommodate for different languages. Notification must be 30 days after inventory was completed. Content must include material information, lead health effects, and ways to minimize exposure.</a:t>
            </a:r>
          </a:p>
        </p:txBody>
      </p:sp>
      <p:sp>
        <p:nvSpPr>
          <p:cNvPr id="4" name="Slide Number Placeholder 3"/>
          <p:cNvSpPr>
            <a:spLocks noGrp="1"/>
          </p:cNvSpPr>
          <p:nvPr>
            <p:ph type="sldNum" sz="quarter" idx="5"/>
          </p:nvPr>
        </p:nvSpPr>
        <p:spPr/>
        <p:txBody>
          <a:bodyPr/>
          <a:lstStyle/>
          <a:p>
            <a:fld id="{97D3BD02-B987-4F9E-A6FF-9E9CEB2EACA5}" type="slidenum">
              <a:rPr lang="en-US" smtClean="0"/>
              <a:t>11</a:t>
            </a:fld>
            <a:endParaRPr lang="en-US"/>
          </a:p>
        </p:txBody>
      </p:sp>
    </p:spTree>
    <p:extLst>
      <p:ext uri="{BB962C8B-B14F-4D97-AF65-F5344CB8AC3E}">
        <p14:creationId xmlns:p14="http://schemas.microsoft.com/office/powerpoint/2010/main" val="41419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Large task at hand to accomplish in 2 years</a:t>
            </a:r>
          </a:p>
          <a:p>
            <a:endParaRPr lang="en-US" dirty="0"/>
          </a:p>
          <a:p>
            <a:r>
              <a:rPr lang="en-US" dirty="0"/>
              <a:t>How it can be accomplished</a:t>
            </a:r>
          </a:p>
          <a:p>
            <a:endParaRPr lang="en-US" dirty="0"/>
          </a:p>
          <a:p>
            <a:r>
              <a:rPr lang="en-US" dirty="0"/>
              <a:t>Can be completed by existing staff or consultant</a:t>
            </a:r>
          </a:p>
          <a:p>
            <a:endParaRPr lang="en-US" dirty="0"/>
          </a:p>
          <a:p>
            <a:r>
              <a:rPr lang="en-US" dirty="0"/>
              <a:t>Potholing or investigative technique used to confirm presence of line and material</a:t>
            </a:r>
          </a:p>
          <a:p>
            <a:endParaRPr lang="en-US" dirty="0"/>
          </a:p>
          <a:p>
            <a:r>
              <a:rPr lang="en-US" dirty="0"/>
              <a:t>Residents can also help by reporting their service line material to the district (example: Waterloo Facebook page)</a:t>
            </a:r>
          </a:p>
        </p:txBody>
      </p:sp>
      <p:sp>
        <p:nvSpPr>
          <p:cNvPr id="4" name="Slide Number Placeholder 3"/>
          <p:cNvSpPr>
            <a:spLocks noGrp="1"/>
          </p:cNvSpPr>
          <p:nvPr>
            <p:ph type="sldNum" sz="quarter" idx="5"/>
          </p:nvPr>
        </p:nvSpPr>
        <p:spPr/>
        <p:txBody>
          <a:bodyPr/>
          <a:lstStyle/>
          <a:p>
            <a:fld id="{97D3BD02-B987-4F9E-A6FF-9E9CEB2EACA5}" type="slidenum">
              <a:rPr lang="en-US" smtClean="0"/>
              <a:t>12</a:t>
            </a:fld>
            <a:endParaRPr lang="en-US"/>
          </a:p>
        </p:txBody>
      </p:sp>
    </p:spTree>
    <p:extLst>
      <p:ext uri="{BB962C8B-B14F-4D97-AF65-F5344CB8AC3E}">
        <p14:creationId xmlns:p14="http://schemas.microsoft.com/office/powerpoint/2010/main" val="38844790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Residents help by testing the service line coming into their house</a:t>
            </a:r>
          </a:p>
          <a:p>
            <a:endParaRPr lang="en-US" dirty="0"/>
          </a:p>
          <a:p>
            <a:r>
              <a:rPr lang="en-US" dirty="0"/>
              <a:t>Scratch the surface of the pipe, magnetic test, tapping test, to determine lead</a:t>
            </a:r>
          </a:p>
          <a:p>
            <a:endParaRPr lang="en-US" dirty="0"/>
          </a:p>
          <a:p>
            <a:r>
              <a:rPr lang="en-US" dirty="0"/>
              <a:t>Send postcard back to district for them to update their system</a:t>
            </a:r>
          </a:p>
        </p:txBody>
      </p:sp>
      <p:sp>
        <p:nvSpPr>
          <p:cNvPr id="4" name="Slide Number Placeholder 3"/>
          <p:cNvSpPr>
            <a:spLocks noGrp="1"/>
          </p:cNvSpPr>
          <p:nvPr>
            <p:ph type="sldNum" sz="quarter" idx="5"/>
          </p:nvPr>
        </p:nvSpPr>
        <p:spPr/>
        <p:txBody>
          <a:bodyPr/>
          <a:lstStyle/>
          <a:p>
            <a:fld id="{97D3BD02-B987-4F9E-A6FF-9E9CEB2EACA5}" type="slidenum">
              <a:rPr lang="en-US" smtClean="0"/>
              <a:t>13</a:t>
            </a:fld>
            <a:endParaRPr lang="en-US"/>
          </a:p>
        </p:txBody>
      </p:sp>
    </p:spTree>
    <p:extLst>
      <p:ext uri="{BB962C8B-B14F-4D97-AF65-F5344CB8AC3E}">
        <p14:creationId xmlns:p14="http://schemas.microsoft.com/office/powerpoint/2010/main" val="35424853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415363"/>
                </a:solidFill>
                <a:effectLst/>
                <a:latin typeface="Montserrat" panose="020B0604020202020204" pitchFamily="2" charset="0"/>
              </a:rPr>
              <a:t>Creating a working system to comply is a time consuming and difficult task</a:t>
            </a:r>
          </a:p>
          <a:p>
            <a:endParaRPr lang="en-US" b="0" i="0" dirty="0">
              <a:solidFill>
                <a:srgbClr val="415363"/>
              </a:solidFill>
              <a:effectLst/>
              <a:latin typeface="Montserrat" panose="020B0604020202020204" pitchFamily="2" charset="0"/>
            </a:endParaRPr>
          </a:p>
          <a:p>
            <a:r>
              <a:rPr lang="en-US" b="0" i="0" dirty="0">
                <a:solidFill>
                  <a:srgbClr val="415363"/>
                </a:solidFill>
                <a:effectLst/>
                <a:latin typeface="Montserrat" panose="020B0604020202020204" pitchFamily="2" charset="0"/>
              </a:rPr>
              <a:t>Some districts may want to go beyond the minimum requirements and our template is built to allow for scalability and adaptability</a:t>
            </a:r>
          </a:p>
          <a:p>
            <a:endParaRPr lang="en-US" b="0" i="0" dirty="0">
              <a:solidFill>
                <a:srgbClr val="415363"/>
              </a:solidFill>
              <a:effectLst/>
              <a:latin typeface="Montserrat" panose="020B0604020202020204" pitchFamily="2" charset="0"/>
            </a:endParaRPr>
          </a:p>
          <a:p>
            <a:r>
              <a:rPr lang="en-US" b="0" i="0" dirty="0">
                <a:solidFill>
                  <a:srgbClr val="415363"/>
                </a:solidFill>
                <a:effectLst/>
                <a:latin typeface="Montserrat" panose="020B0604020202020204" pitchFamily="2" charset="0"/>
              </a:rPr>
              <a:t>	-Inventory water mains</a:t>
            </a:r>
          </a:p>
          <a:p>
            <a:r>
              <a:rPr lang="en-US" b="0" i="0" dirty="0">
                <a:solidFill>
                  <a:srgbClr val="415363"/>
                </a:solidFill>
                <a:effectLst/>
                <a:latin typeface="Montserrat" panose="020B0604020202020204" pitchFamily="2" charset="0"/>
              </a:rPr>
              <a:t>	-Water Meters</a:t>
            </a:r>
          </a:p>
          <a:p>
            <a:r>
              <a:rPr lang="en-US" b="0" i="0" dirty="0">
                <a:solidFill>
                  <a:srgbClr val="415363"/>
                </a:solidFill>
                <a:effectLst/>
                <a:latin typeface="Montserrat" panose="020B0604020202020204" pitchFamily="2" charset="0"/>
              </a:rPr>
              <a:t>	-Hydrants</a:t>
            </a:r>
          </a:p>
          <a:p>
            <a:endParaRPr lang="en-US" b="0" i="0" dirty="0">
              <a:solidFill>
                <a:srgbClr val="415363"/>
              </a:solidFill>
              <a:effectLst/>
              <a:latin typeface="Montserrat" panose="020B0604020202020204" pitchFamily="2" charset="0"/>
            </a:endParaRPr>
          </a:p>
          <a:p>
            <a:endParaRPr lang="en-US" b="0" i="0" dirty="0">
              <a:solidFill>
                <a:srgbClr val="415363"/>
              </a:solidFill>
              <a:effectLst/>
              <a:latin typeface="Montserrat" panose="020B0604020202020204" pitchFamily="2" charset="0"/>
            </a:endParaRPr>
          </a:p>
          <a:p>
            <a:r>
              <a:rPr lang="en-US" b="0" i="0" dirty="0">
                <a:solidFill>
                  <a:srgbClr val="415363"/>
                </a:solidFill>
                <a:effectLst/>
                <a:latin typeface="Montserrat" panose="020B0604020202020204" pitchFamily="2" charset="0"/>
              </a:rPr>
              <a:t>Easy to setup for large districts</a:t>
            </a:r>
          </a:p>
          <a:p>
            <a:endParaRPr lang="en-US" b="0" i="0" dirty="0">
              <a:solidFill>
                <a:srgbClr val="415363"/>
              </a:solidFill>
              <a:effectLst/>
              <a:latin typeface="Montserrat" panose="020B0604020202020204" pitchFamily="2" charset="0"/>
            </a:endParaRPr>
          </a:p>
          <a:p>
            <a:r>
              <a:rPr lang="en-US" b="0" i="0" dirty="0">
                <a:solidFill>
                  <a:srgbClr val="415363"/>
                </a:solidFill>
                <a:effectLst/>
                <a:latin typeface="Montserrat" panose="020B0604020202020204" pitchFamily="2" charset="0"/>
              </a:rPr>
              <a:t>Hard for small districts with little to no GIS or funding</a:t>
            </a:r>
          </a:p>
          <a:p>
            <a:endParaRPr lang="en-US" b="0" i="0" dirty="0">
              <a:solidFill>
                <a:srgbClr val="415363"/>
              </a:solidFill>
              <a:effectLst/>
              <a:latin typeface="Montserrat" panose="020B0604020202020204" pitchFamily="2" charset="0"/>
            </a:endParaRPr>
          </a:p>
          <a:p>
            <a:r>
              <a:rPr lang="en-US" b="0" i="0" dirty="0">
                <a:solidFill>
                  <a:srgbClr val="415363"/>
                </a:solidFill>
                <a:effectLst/>
                <a:latin typeface="Montserrat" panose="020B0604020202020204" pitchFamily="2" charset="0"/>
              </a:rPr>
              <a:t>Who is funding this? Does property owner have to pay for their side to be replaced? </a:t>
            </a:r>
          </a:p>
          <a:p>
            <a:endParaRPr lang="en-US" b="0" i="0" dirty="0">
              <a:solidFill>
                <a:srgbClr val="415363"/>
              </a:solidFill>
              <a:effectLst/>
              <a:latin typeface="Montserrat" panose="020B0604020202020204" pitchFamily="2" charset="0"/>
            </a:endParaRPr>
          </a:p>
          <a:p>
            <a:r>
              <a:rPr lang="en-US" b="0" i="0" dirty="0">
                <a:solidFill>
                  <a:srgbClr val="415363"/>
                </a:solidFill>
                <a:effectLst/>
                <a:latin typeface="Montserrat" panose="020B0604020202020204" pitchFamily="2" charset="0"/>
              </a:rPr>
              <a:t>Does the city only fix their lines and then customers side remain </a:t>
            </a:r>
            <a:r>
              <a:rPr lang="en-US" b="0" i="0">
                <a:solidFill>
                  <a:srgbClr val="415363"/>
                </a:solidFill>
                <a:effectLst/>
                <a:latin typeface="Montserrat" panose="020B0604020202020204" pitchFamily="2" charset="0"/>
              </a:rPr>
              <a:t>lead?</a:t>
            </a:r>
            <a:endParaRPr lang="en-US" b="0" i="0" dirty="0">
              <a:solidFill>
                <a:srgbClr val="415363"/>
              </a:solidFill>
              <a:effectLst/>
              <a:latin typeface="Montserrat" panose="020B0604020202020204" pitchFamily="2" charset="0"/>
            </a:endParaRPr>
          </a:p>
        </p:txBody>
      </p:sp>
      <p:sp>
        <p:nvSpPr>
          <p:cNvPr id="4" name="Slide Number Placeholder 3"/>
          <p:cNvSpPr>
            <a:spLocks noGrp="1"/>
          </p:cNvSpPr>
          <p:nvPr>
            <p:ph type="sldNum" sz="quarter" idx="5"/>
          </p:nvPr>
        </p:nvSpPr>
        <p:spPr/>
        <p:txBody>
          <a:bodyPr/>
          <a:lstStyle/>
          <a:p>
            <a:fld id="{97D3BD02-B987-4F9E-A6FF-9E9CEB2EACA5}" type="slidenum">
              <a:rPr lang="en-US" smtClean="0"/>
              <a:t>14</a:t>
            </a:fld>
            <a:endParaRPr lang="en-US"/>
          </a:p>
        </p:txBody>
      </p:sp>
    </p:spTree>
    <p:extLst>
      <p:ext uri="{BB962C8B-B14F-4D97-AF65-F5344CB8AC3E}">
        <p14:creationId xmlns:p14="http://schemas.microsoft.com/office/powerpoint/2010/main" val="22596872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None/>
            </a:pPr>
            <a:endParaRPr lang="en-US" dirty="0"/>
          </a:p>
        </p:txBody>
      </p:sp>
      <p:sp>
        <p:nvSpPr>
          <p:cNvPr id="4" name="Slide Number Placeholder 3"/>
          <p:cNvSpPr>
            <a:spLocks noGrp="1"/>
          </p:cNvSpPr>
          <p:nvPr>
            <p:ph type="sldNum" sz="quarter" idx="5"/>
          </p:nvPr>
        </p:nvSpPr>
        <p:spPr/>
        <p:txBody>
          <a:bodyPr/>
          <a:lstStyle/>
          <a:p>
            <a:fld id="{97D3BD02-B987-4F9E-A6FF-9E9CEB2EACA5}" type="slidenum">
              <a:rPr lang="en-US" smtClean="0"/>
              <a:t>23</a:t>
            </a:fld>
            <a:endParaRPr lang="en-US"/>
          </a:p>
        </p:txBody>
      </p:sp>
    </p:spTree>
    <p:extLst>
      <p:ext uri="{BB962C8B-B14F-4D97-AF65-F5344CB8AC3E}">
        <p14:creationId xmlns:p14="http://schemas.microsoft.com/office/powerpoint/2010/main" val="11022831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None/>
            </a:pPr>
            <a:endParaRPr lang="en-US" dirty="0"/>
          </a:p>
        </p:txBody>
      </p:sp>
      <p:sp>
        <p:nvSpPr>
          <p:cNvPr id="4" name="Slide Number Placeholder 3"/>
          <p:cNvSpPr>
            <a:spLocks noGrp="1"/>
          </p:cNvSpPr>
          <p:nvPr>
            <p:ph type="sldNum" sz="quarter" idx="5"/>
          </p:nvPr>
        </p:nvSpPr>
        <p:spPr/>
        <p:txBody>
          <a:bodyPr/>
          <a:lstStyle/>
          <a:p>
            <a:fld id="{97D3BD02-B987-4F9E-A6FF-9E9CEB2EACA5}" type="slidenum">
              <a:rPr lang="en-US" smtClean="0"/>
              <a:t>24</a:t>
            </a:fld>
            <a:endParaRPr lang="en-US"/>
          </a:p>
        </p:txBody>
      </p:sp>
    </p:spTree>
    <p:extLst>
      <p:ext uri="{BB962C8B-B14F-4D97-AF65-F5344CB8AC3E}">
        <p14:creationId xmlns:p14="http://schemas.microsoft.com/office/powerpoint/2010/main" val="8573629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Except Architecture, Geotech, Materials Testing</a:t>
            </a:r>
          </a:p>
          <a:p>
            <a:endParaRPr lang="en-US" dirty="0"/>
          </a:p>
        </p:txBody>
      </p:sp>
      <p:sp>
        <p:nvSpPr>
          <p:cNvPr id="4" name="Slide Number Placeholder 3"/>
          <p:cNvSpPr>
            <a:spLocks noGrp="1"/>
          </p:cNvSpPr>
          <p:nvPr>
            <p:ph type="sldNum" sz="quarter" idx="5"/>
          </p:nvPr>
        </p:nvSpPr>
        <p:spPr/>
        <p:txBody>
          <a:bodyPr/>
          <a:lstStyle/>
          <a:p>
            <a:fld id="{97D3BD02-B987-4F9E-A6FF-9E9CEB2EACA5}" type="slidenum">
              <a:rPr lang="en-US" smtClean="0"/>
              <a:t>3</a:t>
            </a:fld>
            <a:endParaRPr lang="en-US"/>
          </a:p>
        </p:txBody>
      </p:sp>
    </p:spTree>
    <p:extLst>
      <p:ext uri="{BB962C8B-B14F-4D97-AF65-F5344CB8AC3E}">
        <p14:creationId xmlns:p14="http://schemas.microsoft.com/office/powerpoint/2010/main" val="21505693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Engineering Support</a:t>
            </a:r>
          </a:p>
          <a:p>
            <a:r>
              <a:rPr lang="en-US" dirty="0"/>
              <a:t>	- CAD to GIS</a:t>
            </a:r>
          </a:p>
          <a:p>
            <a:r>
              <a:rPr lang="en-US" dirty="0"/>
              <a:t>	- GIS to CAD</a:t>
            </a:r>
          </a:p>
          <a:p>
            <a:r>
              <a:rPr lang="en-US" dirty="0"/>
              <a:t>	- Data Integration/hosting/scrubbing</a:t>
            </a:r>
          </a:p>
          <a:p>
            <a:r>
              <a:rPr lang="en-US" dirty="0"/>
              <a:t> 	- Recommend GIS Solutions</a:t>
            </a:r>
          </a:p>
          <a:p>
            <a:r>
              <a:rPr lang="en-US" dirty="0"/>
              <a:t>Client Support</a:t>
            </a:r>
          </a:p>
          <a:p>
            <a:r>
              <a:rPr lang="en-US" dirty="0"/>
              <a:t>	- GIS Hosting/Mapping</a:t>
            </a:r>
          </a:p>
          <a:p>
            <a:r>
              <a:rPr lang="en-US" dirty="0"/>
              <a:t>	- Asset Management</a:t>
            </a:r>
          </a:p>
          <a:p>
            <a:r>
              <a:rPr lang="en-US" dirty="0"/>
              <a:t>	- Data Collection</a:t>
            </a:r>
          </a:p>
          <a:p>
            <a:r>
              <a:rPr lang="en-US" dirty="0"/>
              <a:t>	- Drone Flights</a:t>
            </a:r>
          </a:p>
          <a:p>
            <a:r>
              <a:rPr lang="en-US" dirty="0"/>
              <a:t>	- 3D Scanning</a:t>
            </a:r>
          </a:p>
        </p:txBody>
      </p:sp>
      <p:sp>
        <p:nvSpPr>
          <p:cNvPr id="4" name="Slide Number Placeholder 3"/>
          <p:cNvSpPr>
            <a:spLocks noGrp="1"/>
          </p:cNvSpPr>
          <p:nvPr>
            <p:ph type="sldNum" sz="quarter" idx="5"/>
          </p:nvPr>
        </p:nvSpPr>
        <p:spPr/>
        <p:txBody>
          <a:bodyPr/>
          <a:lstStyle/>
          <a:p>
            <a:fld id="{97D3BD02-B987-4F9E-A6FF-9E9CEB2EACA5}" type="slidenum">
              <a:rPr lang="en-US" smtClean="0"/>
              <a:t>4</a:t>
            </a:fld>
            <a:endParaRPr lang="en-US"/>
          </a:p>
        </p:txBody>
      </p:sp>
    </p:spTree>
    <p:extLst>
      <p:ext uri="{BB962C8B-B14F-4D97-AF65-F5344CB8AC3E}">
        <p14:creationId xmlns:p14="http://schemas.microsoft.com/office/powerpoint/2010/main" val="15002447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the service line that connects from the water main directly to the customer’s house</a:t>
            </a:r>
          </a:p>
          <a:p>
            <a:endParaRPr lang="en-US" dirty="0"/>
          </a:p>
          <a:p>
            <a:r>
              <a:rPr lang="en-US" dirty="0"/>
              <a:t>Service line starts at the customers home and ends at the customers property line and as terms Private or Customer Side</a:t>
            </a:r>
          </a:p>
          <a:p>
            <a:endParaRPr lang="en-US" dirty="0"/>
          </a:p>
          <a:p>
            <a:r>
              <a:rPr lang="en-US" dirty="0"/>
              <a:t>Water line that continues past the property line and into the water main is known as the Public side</a:t>
            </a:r>
          </a:p>
          <a:p>
            <a:endParaRPr lang="en-US" dirty="0"/>
          </a:p>
          <a:p>
            <a:r>
              <a:rPr lang="en-US" dirty="0"/>
              <a:t>Responsibility is shared between the city/public and homeowner/private | the split occurs at the property line</a:t>
            </a:r>
          </a:p>
        </p:txBody>
      </p:sp>
      <p:sp>
        <p:nvSpPr>
          <p:cNvPr id="4" name="Slide Number Placeholder 3"/>
          <p:cNvSpPr>
            <a:spLocks noGrp="1"/>
          </p:cNvSpPr>
          <p:nvPr>
            <p:ph type="sldNum" sz="quarter" idx="5"/>
          </p:nvPr>
        </p:nvSpPr>
        <p:spPr/>
        <p:txBody>
          <a:bodyPr/>
          <a:lstStyle/>
          <a:p>
            <a:fld id="{97D3BD02-B987-4F9E-A6FF-9E9CEB2EACA5}" type="slidenum">
              <a:rPr lang="en-US" smtClean="0"/>
              <a:t>5</a:t>
            </a:fld>
            <a:endParaRPr lang="en-US"/>
          </a:p>
        </p:txBody>
      </p:sp>
    </p:spTree>
    <p:extLst>
      <p:ext uri="{BB962C8B-B14F-4D97-AF65-F5344CB8AC3E}">
        <p14:creationId xmlns:p14="http://schemas.microsoft.com/office/powerpoint/2010/main" val="8466867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*Justin to explain the diagram</a:t>
            </a:r>
          </a:p>
          <a:p>
            <a:endParaRPr lang="en-US" dirty="0"/>
          </a:p>
          <a:p>
            <a:r>
              <a:rPr lang="en-US" dirty="0"/>
              <a:t>Meter inside or outside customer home</a:t>
            </a:r>
          </a:p>
          <a:p>
            <a:endParaRPr lang="en-US" dirty="0"/>
          </a:p>
          <a:p>
            <a:r>
              <a:rPr lang="en-US" dirty="0"/>
              <a:t>Curb Stop at property line</a:t>
            </a:r>
          </a:p>
        </p:txBody>
      </p:sp>
      <p:sp>
        <p:nvSpPr>
          <p:cNvPr id="4" name="Slide Number Placeholder 3"/>
          <p:cNvSpPr>
            <a:spLocks noGrp="1"/>
          </p:cNvSpPr>
          <p:nvPr>
            <p:ph type="sldNum" sz="quarter" idx="5"/>
          </p:nvPr>
        </p:nvSpPr>
        <p:spPr/>
        <p:txBody>
          <a:bodyPr/>
          <a:lstStyle/>
          <a:p>
            <a:fld id="{97D3BD02-B987-4F9E-A6FF-9E9CEB2EACA5}" type="slidenum">
              <a:rPr lang="en-US" smtClean="0"/>
              <a:t>6</a:t>
            </a:fld>
            <a:endParaRPr lang="en-US"/>
          </a:p>
        </p:txBody>
      </p:sp>
    </p:spTree>
    <p:extLst>
      <p:ext uri="{BB962C8B-B14F-4D97-AF65-F5344CB8AC3E}">
        <p14:creationId xmlns:p14="http://schemas.microsoft.com/office/powerpoint/2010/main" val="26768705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415363"/>
                </a:solidFill>
                <a:effectLst/>
                <a:latin typeface="Montserrat" panose="020B0604020202020204" pitchFamily="2" charset="0"/>
              </a:rPr>
              <a:t>Lead is well suited for making pipes because it’s stable and easily malleable</a:t>
            </a:r>
            <a:endParaRPr lang="en-US" dirty="0"/>
          </a:p>
          <a:p>
            <a:endParaRPr lang="en-US" dirty="0"/>
          </a:p>
          <a:p>
            <a:r>
              <a:rPr lang="en-US" dirty="0"/>
              <a:t>Toxic metal (poisoning dates back to ancient Rome)</a:t>
            </a:r>
          </a:p>
          <a:p>
            <a:endParaRPr lang="en-US" dirty="0"/>
          </a:p>
          <a:p>
            <a:r>
              <a:rPr lang="en-US" b="0" i="0" dirty="0">
                <a:solidFill>
                  <a:srgbClr val="202124"/>
                </a:solidFill>
                <a:effectLst/>
                <a:latin typeface="Roboto" panose="02000000000000000000" pitchFamily="2" charset="0"/>
              </a:rPr>
              <a:t>2015, approximately 99,000 residents of the City of Flint, MI exposed to lead in their drinking water</a:t>
            </a:r>
            <a:endParaRPr lang="en-US" dirty="0"/>
          </a:p>
          <a:p>
            <a:endParaRPr lang="en-US" dirty="0"/>
          </a:p>
        </p:txBody>
      </p:sp>
      <p:sp>
        <p:nvSpPr>
          <p:cNvPr id="4" name="Slide Number Placeholder 3"/>
          <p:cNvSpPr>
            <a:spLocks noGrp="1"/>
          </p:cNvSpPr>
          <p:nvPr>
            <p:ph type="sldNum" sz="quarter" idx="5"/>
          </p:nvPr>
        </p:nvSpPr>
        <p:spPr/>
        <p:txBody>
          <a:bodyPr/>
          <a:lstStyle/>
          <a:p>
            <a:fld id="{97D3BD02-B987-4F9E-A6FF-9E9CEB2EACA5}" type="slidenum">
              <a:rPr lang="en-US" smtClean="0"/>
              <a:t>7</a:t>
            </a:fld>
            <a:endParaRPr lang="en-US"/>
          </a:p>
        </p:txBody>
      </p:sp>
    </p:spTree>
    <p:extLst>
      <p:ext uri="{BB962C8B-B14F-4D97-AF65-F5344CB8AC3E}">
        <p14:creationId xmlns:p14="http://schemas.microsoft.com/office/powerpoint/2010/main" val="11374663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Pre-1951 lead was the standard</a:t>
            </a:r>
          </a:p>
          <a:p>
            <a:endParaRPr lang="en-US" dirty="0"/>
          </a:p>
          <a:p>
            <a:r>
              <a:rPr lang="en-US" dirty="0"/>
              <a:t>All service lines constructed after 1988 are assumed to be non-lead and don’t need inspection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Open Sans" panose="020B0606030504020204" pitchFamily="34" charset="0"/>
              </a:rPr>
              <a:t>The Reduction of Lead in Drinking Water Act was enacted on January 4, 2011, to amend Section 1417 of the Safe Drinking Water Act, which covers the use and introduction into commerce of lead pipes, plumbing fittings or fixtures, solder and flux. The Reduction of Lead in Drinking Water Act changes the Safe Drinking Water Act definition of “lead free” and creates exemptions from the lead free requirements for plumbing products not used for drinking water. The Reduction of Lead in Drinking Water Act established a prospective effective date of January 4, 2014.</a:t>
            </a:r>
            <a:endParaRPr lang="en-US" dirty="0"/>
          </a:p>
          <a:p>
            <a:endParaRPr lang="en-US" dirty="0"/>
          </a:p>
          <a:p>
            <a:r>
              <a:rPr lang="en-US" dirty="0"/>
              <a:t>2014 lead content law takes effect</a:t>
            </a:r>
          </a:p>
          <a:p>
            <a:endParaRPr lang="en-US" dirty="0"/>
          </a:p>
          <a:p>
            <a:endParaRPr lang="en-US" dirty="0"/>
          </a:p>
        </p:txBody>
      </p:sp>
      <p:sp>
        <p:nvSpPr>
          <p:cNvPr id="4" name="Slide Number Placeholder 3"/>
          <p:cNvSpPr>
            <a:spLocks noGrp="1"/>
          </p:cNvSpPr>
          <p:nvPr>
            <p:ph type="sldNum" sz="quarter" idx="5"/>
          </p:nvPr>
        </p:nvSpPr>
        <p:spPr/>
        <p:txBody>
          <a:bodyPr/>
          <a:lstStyle/>
          <a:p>
            <a:fld id="{97D3BD02-B987-4F9E-A6FF-9E9CEB2EACA5}" type="slidenum">
              <a:rPr lang="en-US" smtClean="0"/>
              <a:t>8</a:t>
            </a:fld>
            <a:endParaRPr lang="en-US"/>
          </a:p>
        </p:txBody>
      </p:sp>
    </p:spTree>
    <p:extLst>
      <p:ext uri="{BB962C8B-B14F-4D97-AF65-F5344CB8AC3E}">
        <p14:creationId xmlns:p14="http://schemas.microsoft.com/office/powerpoint/2010/main" val="150563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EPA LSLI deadline by Oct 16</a:t>
            </a:r>
            <a:r>
              <a:rPr lang="en-US" baseline="30000" dirty="0"/>
              <a:t>th</a:t>
            </a:r>
            <a:r>
              <a:rPr lang="en-US" dirty="0"/>
              <a:t>, 2024</a:t>
            </a:r>
          </a:p>
          <a:p>
            <a:pPr lvl="1"/>
            <a:r>
              <a:rPr lang="en-US" dirty="0"/>
              <a:t>Mandated data required for submittal</a:t>
            </a:r>
            <a:br>
              <a:rPr lang="en-US" dirty="0"/>
            </a:br>
            <a:endParaRPr lang="en-US" dirty="0"/>
          </a:p>
          <a:p>
            <a:r>
              <a:rPr lang="en-US" dirty="0"/>
              <a:t>Deadline is required for the entire Country</a:t>
            </a:r>
            <a:br>
              <a:rPr lang="en-US" dirty="0"/>
            </a:b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Deadline is only 2 years away with specific mandated data requirements for submittal</a:t>
            </a:r>
          </a:p>
          <a:p>
            <a:endParaRPr lang="en-US" dirty="0"/>
          </a:p>
          <a:p>
            <a:r>
              <a:rPr lang="en-US" dirty="0"/>
              <a:t>Replacement of all lead by 2031</a:t>
            </a:r>
            <a:br>
              <a:rPr lang="en-US" dirty="0"/>
            </a:br>
            <a:endParaRPr lang="en-US" dirty="0"/>
          </a:p>
          <a:p>
            <a:r>
              <a:rPr lang="en-US" dirty="0"/>
              <a:t>WHY?</a:t>
            </a:r>
          </a:p>
          <a:p>
            <a:pPr lvl="1"/>
            <a:r>
              <a:rPr lang="en-US" dirty="0"/>
              <a:t>Unpredictably release lead into drinking water</a:t>
            </a:r>
          </a:p>
          <a:p>
            <a:endParaRPr lang="en-US" dirty="0"/>
          </a:p>
        </p:txBody>
      </p:sp>
      <p:sp>
        <p:nvSpPr>
          <p:cNvPr id="4" name="Slide Number Placeholder 3"/>
          <p:cNvSpPr>
            <a:spLocks noGrp="1"/>
          </p:cNvSpPr>
          <p:nvPr>
            <p:ph type="sldNum" sz="quarter" idx="5"/>
          </p:nvPr>
        </p:nvSpPr>
        <p:spPr/>
        <p:txBody>
          <a:bodyPr/>
          <a:lstStyle/>
          <a:p>
            <a:fld id="{97D3BD02-B987-4F9E-A6FF-9E9CEB2EACA5}" type="slidenum">
              <a:rPr lang="en-US" smtClean="0"/>
              <a:t>9</a:t>
            </a:fld>
            <a:endParaRPr lang="en-US"/>
          </a:p>
        </p:txBody>
      </p:sp>
    </p:spTree>
    <p:extLst>
      <p:ext uri="{BB962C8B-B14F-4D97-AF65-F5344CB8AC3E}">
        <p14:creationId xmlns:p14="http://schemas.microsoft.com/office/powerpoint/2010/main" val="15375793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D3BD02-B987-4F9E-A6FF-9E9CEB2EACA5}" type="slidenum">
              <a:rPr lang="en-US" smtClean="0"/>
              <a:t>10</a:t>
            </a:fld>
            <a:endParaRPr lang="en-US"/>
          </a:p>
        </p:txBody>
      </p:sp>
    </p:spTree>
    <p:extLst>
      <p:ext uri="{BB962C8B-B14F-4D97-AF65-F5344CB8AC3E}">
        <p14:creationId xmlns:p14="http://schemas.microsoft.com/office/powerpoint/2010/main" val="5328141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solidFill>
                  <a:srgbClr val="ED1C24"/>
                </a:solidFill>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b="1" cap="sm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B7D7AF-8533-4A81-99C2-3F693A6C1747}" type="datetimeFigureOut">
              <a:rPr lang="en-US" smtClean="0"/>
              <a:t>3/6/2023</a:t>
            </a:fld>
            <a:endParaRPr lang="en-US"/>
          </a:p>
        </p:txBody>
      </p:sp>
      <p:sp>
        <p:nvSpPr>
          <p:cNvPr id="8" name="Slide Number Placeholder 5"/>
          <p:cNvSpPr>
            <a:spLocks noGrp="1"/>
          </p:cNvSpPr>
          <p:nvPr>
            <p:ph type="sldNum" sz="quarter" idx="4"/>
          </p:nvPr>
        </p:nvSpPr>
        <p:spPr>
          <a:xfrm>
            <a:off x="4724400" y="6356350"/>
            <a:ext cx="2743200" cy="365125"/>
          </a:xfrm>
          <a:prstGeom prst="rect">
            <a:avLst/>
          </a:prstGeom>
        </p:spPr>
        <p:txBody>
          <a:bodyPr vert="horz" lIns="91440" tIns="45720" rIns="91440" bIns="45720" rtlCol="0" anchor="ctr"/>
          <a:lstStyle>
            <a:lvl1pPr marL="0" indent="0" algn="ctr">
              <a:buFont typeface="+mj-lt"/>
              <a:buNone/>
              <a:defRPr sz="1200">
                <a:solidFill>
                  <a:schemeClr val="tx1">
                    <a:tint val="75000"/>
                  </a:schemeClr>
                </a:solidFill>
              </a:defRPr>
            </a:lvl1pPr>
          </a:lstStyle>
          <a:p>
            <a:fld id="{B3EF1139-570C-4796-BA83-98CE116B1E2C}" type="slidenum">
              <a:rPr lang="en-US" smtClean="0"/>
              <a:pPr/>
              <a:t>‹#›</a:t>
            </a:fld>
            <a:endParaRPr lang="en-US" dirty="0"/>
          </a:p>
        </p:txBody>
      </p:sp>
    </p:spTree>
    <p:extLst>
      <p:ext uri="{BB962C8B-B14F-4D97-AF65-F5344CB8AC3E}">
        <p14:creationId xmlns:p14="http://schemas.microsoft.com/office/powerpoint/2010/main" val="2055849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AAB7D7AF-8533-4A81-99C2-3F693A6C1747}" type="datetimeFigureOut">
              <a:rPr lang="en-US" smtClean="0"/>
              <a:pPr/>
              <a:t>3/6/2023</a:t>
            </a:fld>
            <a:endParaRPr lang="en-US" dirty="0"/>
          </a:p>
        </p:txBody>
      </p:sp>
      <p:sp>
        <p:nvSpPr>
          <p:cNvPr id="8" name="Slide Number Placeholder 5"/>
          <p:cNvSpPr>
            <a:spLocks noGrp="1"/>
          </p:cNvSpPr>
          <p:nvPr>
            <p:ph type="sldNum" sz="quarter" idx="4"/>
          </p:nvPr>
        </p:nvSpPr>
        <p:spPr>
          <a:xfrm>
            <a:off x="4724400" y="6356350"/>
            <a:ext cx="2743200" cy="365125"/>
          </a:xfrm>
          <a:prstGeom prst="rect">
            <a:avLst/>
          </a:prstGeom>
        </p:spPr>
        <p:txBody>
          <a:bodyPr vert="horz" lIns="91440" tIns="45720" rIns="91440" bIns="45720" rtlCol="0" anchor="ctr"/>
          <a:lstStyle>
            <a:lvl1pPr marL="0" indent="0" algn="ctr">
              <a:buFont typeface="+mj-lt"/>
              <a:buNone/>
              <a:defRPr sz="1200">
                <a:solidFill>
                  <a:schemeClr val="tx1">
                    <a:tint val="75000"/>
                  </a:schemeClr>
                </a:solidFill>
                <a:latin typeface="Arial" panose="020B0604020202020204" pitchFamily="34" charset="0"/>
                <a:cs typeface="Arial" panose="020B0604020202020204" pitchFamily="34" charset="0"/>
              </a:defRPr>
            </a:lvl1pPr>
          </a:lstStyle>
          <a:p>
            <a:fld id="{B3EF1139-570C-4796-BA83-98CE116B1E2C}" type="slidenum">
              <a:rPr lang="en-US" smtClean="0"/>
              <a:pPr/>
              <a:t>‹#›</a:t>
            </a:fld>
            <a:endParaRPr lang="en-US" dirty="0"/>
          </a:p>
        </p:txBody>
      </p:sp>
    </p:spTree>
    <p:extLst>
      <p:ext uri="{BB962C8B-B14F-4D97-AF65-F5344CB8AC3E}">
        <p14:creationId xmlns:p14="http://schemas.microsoft.com/office/powerpoint/2010/main" val="2391142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AB7D7AF-8533-4A81-99C2-3F693A6C1747}" type="datetimeFigureOut">
              <a:rPr lang="en-US" smtClean="0"/>
              <a:t>3/6/2023</a:t>
            </a:fld>
            <a:endParaRPr lang="en-US"/>
          </a:p>
        </p:txBody>
      </p:sp>
      <p:sp>
        <p:nvSpPr>
          <p:cNvPr id="7" name="Slide Number Placeholder 6"/>
          <p:cNvSpPr>
            <a:spLocks noGrp="1"/>
          </p:cNvSpPr>
          <p:nvPr>
            <p:ph type="sldNum" sz="quarter" idx="12"/>
          </p:nvPr>
        </p:nvSpPr>
        <p:spPr/>
        <p:txBody>
          <a:bodyPr/>
          <a:lstStyle/>
          <a:p>
            <a:fld id="{B3EF1139-570C-4796-BA83-98CE116B1E2C}" type="slidenum">
              <a:rPr lang="en-US" smtClean="0"/>
              <a:t>‹#›</a:t>
            </a:fld>
            <a:endParaRPr lang="en-US"/>
          </a:p>
        </p:txBody>
      </p:sp>
    </p:spTree>
    <p:extLst>
      <p:ext uri="{BB962C8B-B14F-4D97-AF65-F5344CB8AC3E}">
        <p14:creationId xmlns:p14="http://schemas.microsoft.com/office/powerpoint/2010/main" val="2887973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AB7D7AF-8533-4A81-99C2-3F693A6C1747}" type="datetimeFigureOut">
              <a:rPr lang="en-US" smtClean="0"/>
              <a:t>3/6/2023</a:t>
            </a:fld>
            <a:endParaRPr lang="en-US"/>
          </a:p>
        </p:txBody>
      </p:sp>
      <p:sp>
        <p:nvSpPr>
          <p:cNvPr id="5" name="Slide Number Placeholder 4"/>
          <p:cNvSpPr>
            <a:spLocks noGrp="1"/>
          </p:cNvSpPr>
          <p:nvPr>
            <p:ph type="sldNum" sz="quarter" idx="12"/>
          </p:nvPr>
        </p:nvSpPr>
        <p:spPr/>
        <p:txBody>
          <a:bodyPr/>
          <a:lstStyle/>
          <a:p>
            <a:fld id="{B3EF1139-570C-4796-BA83-98CE116B1E2C}" type="slidenum">
              <a:rPr lang="en-US" smtClean="0"/>
              <a:t>‹#›</a:t>
            </a:fld>
            <a:endParaRPr lang="en-US"/>
          </a:p>
        </p:txBody>
      </p:sp>
    </p:spTree>
    <p:extLst>
      <p:ext uri="{BB962C8B-B14F-4D97-AF65-F5344CB8AC3E}">
        <p14:creationId xmlns:p14="http://schemas.microsoft.com/office/powerpoint/2010/main" val="814028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B7D7AF-8533-4A81-99C2-3F693A6C1747}" type="datetimeFigureOut">
              <a:rPr lang="en-US" smtClean="0"/>
              <a:t>3/6/2023</a:t>
            </a:fld>
            <a:endParaRPr lang="en-US"/>
          </a:p>
        </p:txBody>
      </p:sp>
      <p:sp>
        <p:nvSpPr>
          <p:cNvPr id="4" name="Slide Number Placeholder 3"/>
          <p:cNvSpPr>
            <a:spLocks noGrp="1"/>
          </p:cNvSpPr>
          <p:nvPr>
            <p:ph type="sldNum" sz="quarter" idx="12"/>
          </p:nvPr>
        </p:nvSpPr>
        <p:spPr/>
        <p:txBody>
          <a:bodyPr/>
          <a:lstStyle/>
          <a:p>
            <a:fld id="{B3EF1139-570C-4796-BA83-98CE116B1E2C}" type="slidenum">
              <a:rPr lang="en-US" smtClean="0"/>
              <a:t>‹#›</a:t>
            </a:fld>
            <a:endParaRPr lang="en-US"/>
          </a:p>
        </p:txBody>
      </p:sp>
    </p:spTree>
    <p:extLst>
      <p:ext uri="{BB962C8B-B14F-4D97-AF65-F5344CB8AC3E}">
        <p14:creationId xmlns:p14="http://schemas.microsoft.com/office/powerpoint/2010/main" val="4269032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tif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bg2">
                <a:tint val="40000"/>
                <a:satMod val="350000"/>
              </a:schemeClr>
            </a:gs>
            <a:gs pos="0">
              <a:schemeClr val="bg1"/>
            </a:gs>
            <a:gs pos="0">
              <a:schemeClr val="bg1"/>
            </a:gs>
            <a:gs pos="0">
              <a:schemeClr val="bg1">
                <a:alpha val="0"/>
              </a:schemeClr>
            </a:gs>
            <a:gs pos="40000">
              <a:schemeClr val="bg2">
                <a:tint val="45000"/>
                <a:shade val="99000"/>
                <a:satMod val="350000"/>
              </a:schemeClr>
            </a:gs>
            <a:gs pos="100000">
              <a:schemeClr val="bg2">
                <a:shade val="20000"/>
                <a:satMod val="255000"/>
              </a:schemeClr>
            </a:gs>
          </a:gsLst>
          <a:lin ang="18900000" scaled="1"/>
        </a:gra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AAB7D7AF-8533-4A81-99C2-3F693A6C1747}" type="datetimeFigureOut">
              <a:rPr lang="en-US" smtClean="0"/>
              <a:pPr/>
              <a:t>3/6/2023</a:t>
            </a:fld>
            <a:endParaRPr lang="en-US"/>
          </a:p>
        </p:txBody>
      </p:sp>
      <p:sp>
        <p:nvSpPr>
          <p:cNvPr id="6" name="Slide Number Placeholder 5"/>
          <p:cNvSpPr>
            <a:spLocks noGrp="1"/>
          </p:cNvSpPr>
          <p:nvPr>
            <p:ph type="sldNum" sz="quarter" idx="4"/>
          </p:nvPr>
        </p:nvSpPr>
        <p:spPr>
          <a:xfrm>
            <a:off x="4724400" y="6356350"/>
            <a:ext cx="2743200" cy="365125"/>
          </a:xfrm>
          <a:prstGeom prst="rect">
            <a:avLst/>
          </a:prstGeom>
        </p:spPr>
        <p:txBody>
          <a:bodyPr vert="horz" lIns="91440" tIns="45720" rIns="91440" bIns="45720" rtlCol="0" anchor="ctr"/>
          <a:lstStyle>
            <a:lvl1pPr marL="0" indent="0" algn="ctr">
              <a:buFont typeface="+mj-lt"/>
              <a:buNone/>
              <a:defRPr sz="1200">
                <a:solidFill>
                  <a:schemeClr val="tx1">
                    <a:tint val="75000"/>
                  </a:schemeClr>
                </a:solidFill>
                <a:latin typeface="Arial" panose="020B0604020202020204" pitchFamily="34" charset="0"/>
                <a:cs typeface="Arial" panose="020B0604020202020204" pitchFamily="34" charset="0"/>
              </a:defRPr>
            </a:lvl1pPr>
          </a:lstStyle>
          <a:p>
            <a:fld id="{B3EF1139-570C-4796-BA83-98CE116B1E2C}" type="slidenum">
              <a:rPr lang="en-US" smtClean="0"/>
              <a:pPr/>
              <a:t>‹#›</a:t>
            </a:fld>
            <a:endParaRPr lang="en-US" dirty="0"/>
          </a:p>
        </p:txBody>
      </p:sp>
      <p:sp>
        <p:nvSpPr>
          <p:cNvPr id="7"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8" name="Text Placeholder 2"/>
          <p:cNvSpPr>
            <a:spLocks noGrp="1"/>
          </p:cNvSpPr>
          <p:nvPr>
            <p:ph type="body" idx="1"/>
          </p:nvPr>
        </p:nvSpPr>
        <p:spPr>
          <a:xfrm>
            <a:off x="838200" y="1825625"/>
            <a:ext cx="10515600" cy="408168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610600" y="6356682"/>
            <a:ext cx="2847960" cy="364793"/>
          </a:xfrm>
          <a:prstGeom prst="rect">
            <a:avLst/>
          </a:prstGeom>
        </p:spPr>
      </p:pic>
    </p:spTree>
    <p:extLst>
      <p:ext uri="{BB962C8B-B14F-4D97-AF65-F5344CB8AC3E}">
        <p14:creationId xmlns:p14="http://schemas.microsoft.com/office/powerpoint/2010/main" val="38389059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6" r:id="rId4"/>
    <p:sldLayoutId id="2147483667"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4400" b="1" kern="1200" cap="small" baseline="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pixabay.com/illustrations/question-mark-question-response-1019993/" TargetMode="External"/><Relationship Id="rId2" Type="http://schemas.openxmlformats.org/officeDocument/2006/relationships/image" Target="../media/image48.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bg2">
                <a:tint val="40000"/>
                <a:satMod val="350000"/>
              </a:schemeClr>
            </a:gs>
            <a:gs pos="0">
              <a:schemeClr val="bg1"/>
            </a:gs>
            <a:gs pos="0">
              <a:schemeClr val="bg1"/>
            </a:gs>
            <a:gs pos="0">
              <a:schemeClr val="bg1">
                <a:alpha val="0"/>
              </a:schemeClr>
            </a:gs>
            <a:gs pos="40000">
              <a:schemeClr val="bg2">
                <a:tint val="45000"/>
                <a:shade val="99000"/>
                <a:satMod val="350000"/>
              </a:schemeClr>
            </a:gs>
            <a:gs pos="100000">
              <a:schemeClr val="bg2">
                <a:shade val="20000"/>
                <a:satMod val="255000"/>
              </a:schemeClr>
            </a:gs>
          </a:gsLst>
          <a:lin ang="189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Streamlining Lead Service Line Inspections</a:t>
            </a:r>
          </a:p>
        </p:txBody>
      </p:sp>
      <p:sp>
        <p:nvSpPr>
          <p:cNvPr id="3" name="Subtitle 2"/>
          <p:cNvSpPr>
            <a:spLocks noGrp="1"/>
          </p:cNvSpPr>
          <p:nvPr>
            <p:ph type="subTitle" idx="1"/>
          </p:nvPr>
        </p:nvSpPr>
        <p:spPr/>
        <p:txBody>
          <a:bodyPr/>
          <a:lstStyle/>
          <a:p>
            <a:r>
              <a:rPr lang="en-US" i="1" cap="none" dirty="0"/>
              <a:t>by</a:t>
            </a:r>
          </a:p>
          <a:p>
            <a:r>
              <a:rPr lang="en-US" dirty="0"/>
              <a:t>Kip Kritis &amp; Justin Krones</a:t>
            </a:r>
          </a:p>
          <a:p>
            <a:r>
              <a:rPr lang="en-US" dirty="0"/>
              <a:t>02/21/2023</a:t>
            </a:r>
          </a:p>
        </p:txBody>
      </p:sp>
    </p:spTree>
    <p:extLst>
      <p:ext uri="{BB962C8B-B14F-4D97-AF65-F5344CB8AC3E}">
        <p14:creationId xmlns:p14="http://schemas.microsoft.com/office/powerpoint/2010/main" val="3712059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xmlns="" id="{04812C46-200A-4DEB-A05E-3ED6C68C23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D1EA859B-E555-4109-94F3-6700E046E0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74C3C07D-E294-07B0-30AB-0B307D43ADCB}"/>
              </a:ext>
            </a:extLst>
          </p:cNvPr>
          <p:cNvSpPr>
            <a:spLocks noGrp="1"/>
          </p:cNvSpPr>
          <p:nvPr>
            <p:ph type="title"/>
          </p:nvPr>
        </p:nvSpPr>
        <p:spPr>
          <a:xfrm>
            <a:off x="838200" y="365125"/>
            <a:ext cx="10646465" cy="907084"/>
          </a:xfrm>
        </p:spPr>
        <p:txBody>
          <a:bodyPr>
            <a:normAutofit/>
          </a:bodyPr>
          <a:lstStyle/>
          <a:p>
            <a:r>
              <a:rPr lang="en-US" sz="4000" dirty="0"/>
              <a:t>Goals of the LSLI</a:t>
            </a:r>
          </a:p>
        </p:txBody>
      </p:sp>
      <p:sp>
        <p:nvSpPr>
          <p:cNvPr id="3" name="Content Placeholder 2">
            <a:extLst>
              <a:ext uri="{FF2B5EF4-FFF2-40B4-BE49-F238E27FC236}">
                <a16:creationId xmlns:a16="http://schemas.microsoft.com/office/drawing/2014/main" xmlns="" id="{6E6C45FA-4F9A-04AF-DD63-32095E921321}"/>
              </a:ext>
            </a:extLst>
          </p:cNvPr>
          <p:cNvSpPr>
            <a:spLocks noGrp="1"/>
          </p:cNvSpPr>
          <p:nvPr>
            <p:ph idx="1"/>
          </p:nvPr>
        </p:nvSpPr>
        <p:spPr>
          <a:xfrm>
            <a:off x="840116" y="1395562"/>
            <a:ext cx="6385632" cy="3742762"/>
          </a:xfrm>
        </p:spPr>
        <p:txBody>
          <a:bodyPr>
            <a:noAutofit/>
          </a:bodyPr>
          <a:lstStyle/>
          <a:p>
            <a:r>
              <a:rPr lang="en-US" dirty="0"/>
              <a:t>Document basic system information</a:t>
            </a:r>
          </a:p>
          <a:p>
            <a:r>
              <a:rPr lang="en-US" dirty="0"/>
              <a:t>Document methods and resources used to create and maintain inventory</a:t>
            </a:r>
          </a:p>
          <a:p>
            <a:r>
              <a:rPr lang="en-US" dirty="0"/>
              <a:t>Summarize service line inventory	</a:t>
            </a:r>
          </a:p>
          <a:p>
            <a:pPr lvl="1"/>
            <a:r>
              <a:rPr lang="en-US" sz="2800" dirty="0"/>
              <a:t>Ownership</a:t>
            </a:r>
          </a:p>
          <a:p>
            <a:pPr lvl="1"/>
            <a:r>
              <a:rPr lang="en-US" sz="2800" dirty="0"/>
              <a:t>Format</a:t>
            </a:r>
          </a:p>
          <a:p>
            <a:pPr lvl="1"/>
            <a:r>
              <a:rPr lang="en-US" sz="2800" dirty="0"/>
              <a:t>Material classifications</a:t>
            </a:r>
          </a:p>
          <a:p>
            <a:r>
              <a:rPr lang="en-US" dirty="0"/>
              <a:t>Customization</a:t>
            </a:r>
          </a:p>
          <a:p>
            <a:r>
              <a:rPr lang="en-US" dirty="0"/>
              <a:t>Provide state with required documentation</a:t>
            </a:r>
          </a:p>
        </p:txBody>
      </p:sp>
      <p:pic>
        <p:nvPicPr>
          <p:cNvPr id="9" name="Picture 8">
            <a:extLst>
              <a:ext uri="{FF2B5EF4-FFF2-40B4-BE49-F238E27FC236}">
                <a16:creationId xmlns:a16="http://schemas.microsoft.com/office/drawing/2014/main" xmlns="" id="{5EFD6076-D7E0-B13A-C40A-D7ED360FB5E9}"/>
              </a:ext>
            </a:extLst>
          </p:cNvPr>
          <p:cNvPicPr>
            <a:picLocks noChangeAspect="1"/>
          </p:cNvPicPr>
          <p:nvPr/>
        </p:nvPicPr>
        <p:blipFill>
          <a:blip r:embed="rId3"/>
          <a:stretch>
            <a:fillRect/>
          </a:stretch>
        </p:blipFill>
        <p:spPr>
          <a:xfrm>
            <a:off x="6650768" y="3072852"/>
            <a:ext cx="5251821" cy="3126475"/>
          </a:xfrm>
          <a:prstGeom prst="rect">
            <a:avLst/>
          </a:prstGeom>
          <a:ln w="38100">
            <a:solidFill>
              <a:schemeClr val="tx1"/>
            </a:solidFill>
          </a:ln>
        </p:spPr>
      </p:pic>
    </p:spTree>
    <p:extLst>
      <p:ext uri="{BB962C8B-B14F-4D97-AF65-F5344CB8AC3E}">
        <p14:creationId xmlns:p14="http://schemas.microsoft.com/office/powerpoint/2010/main" val="4093193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DF879F-E492-021F-F3A4-C64589F8F45F}"/>
              </a:ext>
            </a:extLst>
          </p:cNvPr>
          <p:cNvSpPr>
            <a:spLocks noGrp="1"/>
          </p:cNvSpPr>
          <p:nvPr>
            <p:ph type="title"/>
          </p:nvPr>
        </p:nvSpPr>
        <p:spPr/>
        <p:txBody>
          <a:bodyPr/>
          <a:lstStyle/>
          <a:p>
            <a:r>
              <a:rPr lang="en-US" dirty="0"/>
              <a:t>Requirements from EPA</a:t>
            </a:r>
          </a:p>
        </p:txBody>
      </p:sp>
      <p:sp>
        <p:nvSpPr>
          <p:cNvPr id="3" name="Content Placeholder 2">
            <a:extLst>
              <a:ext uri="{FF2B5EF4-FFF2-40B4-BE49-F238E27FC236}">
                <a16:creationId xmlns:a16="http://schemas.microsoft.com/office/drawing/2014/main" xmlns="" id="{49C89FF1-DFE8-7B7A-A5F4-809DC6C724E4}"/>
              </a:ext>
            </a:extLst>
          </p:cNvPr>
          <p:cNvSpPr>
            <a:spLocks noGrp="1"/>
          </p:cNvSpPr>
          <p:nvPr>
            <p:ph idx="1"/>
          </p:nvPr>
        </p:nvSpPr>
        <p:spPr>
          <a:xfrm>
            <a:off x="838200" y="1825625"/>
            <a:ext cx="5557630" cy="4351338"/>
          </a:xfrm>
        </p:spPr>
        <p:txBody>
          <a:bodyPr/>
          <a:lstStyle/>
          <a:p>
            <a:r>
              <a:rPr lang="en-US" dirty="0"/>
              <a:t>Material Classification</a:t>
            </a:r>
          </a:p>
          <a:p>
            <a:r>
              <a:rPr lang="en-US" dirty="0"/>
              <a:t>All service lines and ownership</a:t>
            </a:r>
          </a:p>
          <a:p>
            <a:r>
              <a:rPr lang="en-US" dirty="0"/>
              <a:t>Information to identify material</a:t>
            </a:r>
          </a:p>
          <a:p>
            <a:r>
              <a:rPr lang="en-US" dirty="0"/>
              <a:t>Submittal deadlines (Oct. 16, 2024) &amp; updates</a:t>
            </a:r>
          </a:p>
          <a:p>
            <a:r>
              <a:rPr lang="en-US" dirty="0"/>
              <a:t>Public accessibility</a:t>
            </a:r>
          </a:p>
          <a:p>
            <a:r>
              <a:rPr lang="en-US" dirty="0"/>
              <a:t>Consumer Confidence Reports</a:t>
            </a:r>
          </a:p>
          <a:p>
            <a:r>
              <a:rPr lang="en-US" dirty="0"/>
              <a:t>Service Line Consumer Notifications</a:t>
            </a:r>
          </a:p>
        </p:txBody>
      </p:sp>
      <p:pic>
        <p:nvPicPr>
          <p:cNvPr id="5" name="Picture 4">
            <a:extLst>
              <a:ext uri="{FF2B5EF4-FFF2-40B4-BE49-F238E27FC236}">
                <a16:creationId xmlns:a16="http://schemas.microsoft.com/office/drawing/2014/main" xmlns="" id="{93FB8D00-DB05-70EE-0118-D7587468FE41}"/>
              </a:ext>
            </a:extLst>
          </p:cNvPr>
          <p:cNvPicPr>
            <a:picLocks noChangeAspect="1"/>
          </p:cNvPicPr>
          <p:nvPr/>
        </p:nvPicPr>
        <p:blipFill>
          <a:blip r:embed="rId3"/>
          <a:stretch>
            <a:fillRect/>
          </a:stretch>
        </p:blipFill>
        <p:spPr>
          <a:xfrm>
            <a:off x="6263798" y="1989000"/>
            <a:ext cx="5787065" cy="3612874"/>
          </a:xfrm>
          <a:prstGeom prst="rect">
            <a:avLst/>
          </a:prstGeom>
          <a:noFill/>
          <a:ln w="38100">
            <a:solidFill>
              <a:schemeClr val="tx1"/>
            </a:solidFill>
          </a:ln>
        </p:spPr>
      </p:pic>
    </p:spTree>
    <p:extLst>
      <p:ext uri="{BB962C8B-B14F-4D97-AF65-F5344CB8AC3E}">
        <p14:creationId xmlns:p14="http://schemas.microsoft.com/office/powerpoint/2010/main" val="1050824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xmlns="" id="{04812C46-200A-4DEB-A05E-3ED6C68C23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xmlns="" id="{C37E259A-3F70-4A31-CEE1-64B18B62C218}"/>
              </a:ext>
            </a:extLst>
          </p:cNvPr>
          <p:cNvPicPr>
            <a:picLocks noChangeAspect="1"/>
          </p:cNvPicPr>
          <p:nvPr/>
        </p:nvPicPr>
        <p:blipFill rotWithShape="1">
          <a:blip r:embed="rId3"/>
          <a:srcRect l="2363" r="349" b="1"/>
          <a:stretch/>
        </p:blipFill>
        <p:spPr>
          <a:xfrm>
            <a:off x="2522356" y="10"/>
            <a:ext cx="9669642" cy="6857990"/>
          </a:xfrm>
          <a:prstGeom prst="rect">
            <a:avLst/>
          </a:prstGeom>
        </p:spPr>
      </p:pic>
      <p:sp>
        <p:nvSpPr>
          <p:cNvPr id="39" name="Rectangle 38">
            <a:extLst>
              <a:ext uri="{FF2B5EF4-FFF2-40B4-BE49-F238E27FC236}">
                <a16:creationId xmlns:a16="http://schemas.microsoft.com/office/drawing/2014/main" xmlns="" id="{D1EA859B-E555-4109-94F3-6700E046E0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7640B125-9309-75D4-D200-748C73F93EAB}"/>
              </a:ext>
            </a:extLst>
          </p:cNvPr>
          <p:cNvSpPr>
            <a:spLocks noGrp="1"/>
          </p:cNvSpPr>
          <p:nvPr>
            <p:ph type="title"/>
          </p:nvPr>
        </p:nvSpPr>
        <p:spPr>
          <a:xfrm>
            <a:off x="838200" y="365125"/>
            <a:ext cx="3822189" cy="1899912"/>
          </a:xfrm>
        </p:spPr>
        <p:txBody>
          <a:bodyPr>
            <a:normAutofit/>
          </a:bodyPr>
          <a:lstStyle/>
          <a:p>
            <a:r>
              <a:rPr lang="en-US" sz="4000" dirty="0"/>
              <a:t>Inventory Process</a:t>
            </a:r>
          </a:p>
        </p:txBody>
      </p:sp>
      <p:sp>
        <p:nvSpPr>
          <p:cNvPr id="3" name="Content Placeholder 2">
            <a:extLst>
              <a:ext uri="{FF2B5EF4-FFF2-40B4-BE49-F238E27FC236}">
                <a16:creationId xmlns:a16="http://schemas.microsoft.com/office/drawing/2014/main" xmlns="" id="{9BAF94F2-54AA-6C6B-B1AB-E09CF48A8E07}"/>
              </a:ext>
            </a:extLst>
          </p:cNvPr>
          <p:cNvSpPr>
            <a:spLocks noGrp="1"/>
          </p:cNvSpPr>
          <p:nvPr>
            <p:ph idx="1"/>
          </p:nvPr>
        </p:nvSpPr>
        <p:spPr>
          <a:xfrm>
            <a:off x="838200" y="2434201"/>
            <a:ext cx="3822189" cy="3742762"/>
          </a:xfrm>
        </p:spPr>
        <p:txBody>
          <a:bodyPr>
            <a:normAutofit/>
          </a:bodyPr>
          <a:lstStyle/>
          <a:p>
            <a:pPr>
              <a:spcBef>
                <a:spcPts val="0"/>
              </a:spcBef>
              <a:spcAft>
                <a:spcPts val="600"/>
              </a:spcAft>
            </a:pPr>
            <a:r>
              <a:rPr lang="en-US" sz="2000"/>
              <a:t>Inventory to be complete by October 16, 2024</a:t>
            </a:r>
          </a:p>
          <a:p>
            <a:pPr>
              <a:spcBef>
                <a:spcPts val="0"/>
              </a:spcBef>
              <a:spcAft>
                <a:spcPts val="600"/>
              </a:spcAft>
            </a:pPr>
            <a:r>
              <a:rPr lang="en-US" sz="2000"/>
              <a:t>Internal Staff or Use a Consultant</a:t>
            </a:r>
          </a:p>
          <a:p>
            <a:pPr>
              <a:spcBef>
                <a:spcPts val="0"/>
              </a:spcBef>
              <a:spcAft>
                <a:spcPts val="600"/>
              </a:spcAft>
            </a:pPr>
            <a:r>
              <a:rPr lang="en-US" sz="2000"/>
              <a:t>Potholing (Subconsultants who specialize in this)</a:t>
            </a:r>
          </a:p>
          <a:p>
            <a:pPr>
              <a:spcBef>
                <a:spcPts val="0"/>
              </a:spcBef>
              <a:spcAft>
                <a:spcPts val="600"/>
              </a:spcAft>
            </a:pPr>
            <a:r>
              <a:rPr lang="en-US" sz="2000"/>
              <a:t>Residential Reporting of Lead Service Lines</a:t>
            </a:r>
          </a:p>
          <a:p>
            <a:pPr marL="0" indent="0">
              <a:spcBef>
                <a:spcPts val="0"/>
              </a:spcBef>
              <a:spcAft>
                <a:spcPts val="600"/>
              </a:spcAft>
              <a:buNone/>
            </a:pPr>
            <a:r>
              <a:rPr lang="en-US" sz="2000"/>
              <a:t/>
            </a:r>
            <a:br>
              <a:rPr lang="en-US" sz="2000"/>
            </a:br>
            <a:endParaRPr lang="en-US" sz="2000"/>
          </a:p>
        </p:txBody>
      </p:sp>
    </p:spTree>
    <p:extLst>
      <p:ext uri="{BB962C8B-B14F-4D97-AF65-F5344CB8AC3E}">
        <p14:creationId xmlns:p14="http://schemas.microsoft.com/office/powerpoint/2010/main" val="1294925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F76A485-B07B-E7DB-9D79-CDBCCF9324E8}"/>
              </a:ext>
            </a:extLst>
          </p:cNvPr>
          <p:cNvSpPr>
            <a:spLocks noGrp="1"/>
          </p:cNvSpPr>
          <p:nvPr>
            <p:ph type="title"/>
          </p:nvPr>
        </p:nvSpPr>
        <p:spPr>
          <a:xfrm>
            <a:off x="7478000" y="901153"/>
            <a:ext cx="3433081" cy="1325563"/>
          </a:xfrm>
        </p:spPr>
        <p:txBody>
          <a:bodyPr>
            <a:normAutofit fontScale="90000"/>
          </a:bodyPr>
          <a:lstStyle/>
          <a:p>
            <a:pPr algn="ctr"/>
            <a:r>
              <a:rPr lang="en-US" dirty="0"/>
              <a:t>Residential </a:t>
            </a:r>
            <a:br>
              <a:rPr lang="en-US" dirty="0"/>
            </a:br>
            <a:r>
              <a:rPr lang="en-US" dirty="0"/>
              <a:t>Flyer </a:t>
            </a:r>
            <a:br>
              <a:rPr lang="en-US" dirty="0"/>
            </a:br>
            <a:r>
              <a:rPr lang="en-US" dirty="0"/>
              <a:t>Example</a:t>
            </a:r>
          </a:p>
        </p:txBody>
      </p:sp>
      <p:pic>
        <p:nvPicPr>
          <p:cNvPr id="5" name="Picture 4">
            <a:extLst>
              <a:ext uri="{FF2B5EF4-FFF2-40B4-BE49-F238E27FC236}">
                <a16:creationId xmlns:a16="http://schemas.microsoft.com/office/drawing/2014/main" xmlns="" id="{9AE25C7D-C224-507E-3687-6738C43BE3E5}"/>
              </a:ext>
            </a:extLst>
          </p:cNvPr>
          <p:cNvPicPr>
            <a:picLocks noChangeAspect="1"/>
          </p:cNvPicPr>
          <p:nvPr/>
        </p:nvPicPr>
        <p:blipFill>
          <a:blip r:embed="rId3"/>
          <a:stretch>
            <a:fillRect/>
          </a:stretch>
        </p:blipFill>
        <p:spPr>
          <a:xfrm>
            <a:off x="734832" y="206397"/>
            <a:ext cx="5361168" cy="6311462"/>
          </a:xfrm>
          <a:prstGeom prst="rect">
            <a:avLst/>
          </a:prstGeom>
          <a:ln w="38100">
            <a:solidFill>
              <a:schemeClr val="tx1"/>
            </a:solidFill>
          </a:ln>
        </p:spPr>
      </p:pic>
      <p:pic>
        <p:nvPicPr>
          <p:cNvPr id="3" name="Picture 2">
            <a:extLst>
              <a:ext uri="{FF2B5EF4-FFF2-40B4-BE49-F238E27FC236}">
                <a16:creationId xmlns:a16="http://schemas.microsoft.com/office/drawing/2014/main" xmlns="" id="{17B70562-6D94-4338-1E2B-FE8127CD0523}"/>
              </a:ext>
            </a:extLst>
          </p:cNvPr>
          <p:cNvPicPr>
            <a:picLocks noChangeAspect="1"/>
          </p:cNvPicPr>
          <p:nvPr/>
        </p:nvPicPr>
        <p:blipFill>
          <a:blip r:embed="rId4"/>
          <a:stretch>
            <a:fillRect/>
          </a:stretch>
        </p:blipFill>
        <p:spPr>
          <a:xfrm>
            <a:off x="6806887" y="2948064"/>
            <a:ext cx="4775306" cy="3183537"/>
          </a:xfrm>
          <a:prstGeom prst="rect">
            <a:avLst/>
          </a:prstGeom>
          <a:ln w="38100">
            <a:solidFill>
              <a:schemeClr val="tx1"/>
            </a:solidFill>
          </a:ln>
        </p:spPr>
      </p:pic>
    </p:spTree>
    <p:extLst>
      <p:ext uri="{BB962C8B-B14F-4D97-AF65-F5344CB8AC3E}">
        <p14:creationId xmlns:p14="http://schemas.microsoft.com/office/powerpoint/2010/main" val="1719386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xmlns="" id="{04812C46-200A-4DEB-A05E-3ED6C68C23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xmlns="" id="{7B0B0824-6450-53DA-656C-4A9763FF54D2}"/>
              </a:ext>
            </a:extLst>
          </p:cNvPr>
          <p:cNvPicPr>
            <a:picLocks noChangeAspect="1"/>
          </p:cNvPicPr>
          <p:nvPr/>
        </p:nvPicPr>
        <p:blipFill>
          <a:blip r:embed="rId3">
            <a:extLst>
              <a:ext uri="{28A0092B-C50C-407E-A947-70E740481C1C}">
                <a14:useLocalDpi xmlns:a14="http://schemas.microsoft.com/office/drawing/2010/main" val="0"/>
              </a:ext>
            </a:extLst>
          </a:blip>
          <a:srcRect l="13701" r="13701"/>
          <a:stretch/>
        </p:blipFill>
        <p:spPr>
          <a:xfrm>
            <a:off x="2522356" y="10"/>
            <a:ext cx="9669642" cy="6857990"/>
          </a:xfrm>
          <a:prstGeom prst="rect">
            <a:avLst/>
          </a:prstGeom>
        </p:spPr>
      </p:pic>
      <p:sp>
        <p:nvSpPr>
          <p:cNvPr id="25" name="Rectangle 24">
            <a:extLst>
              <a:ext uri="{FF2B5EF4-FFF2-40B4-BE49-F238E27FC236}">
                <a16:creationId xmlns:a16="http://schemas.microsoft.com/office/drawing/2014/main" xmlns="" id="{D1EA859B-E555-4109-94F3-6700E046E0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7640B125-9309-75D4-D200-748C73F93EAB}"/>
              </a:ext>
            </a:extLst>
          </p:cNvPr>
          <p:cNvSpPr>
            <a:spLocks noGrp="1"/>
          </p:cNvSpPr>
          <p:nvPr>
            <p:ph type="title"/>
          </p:nvPr>
        </p:nvSpPr>
        <p:spPr>
          <a:xfrm>
            <a:off x="838200" y="365125"/>
            <a:ext cx="3822189" cy="1899912"/>
          </a:xfrm>
        </p:spPr>
        <p:txBody>
          <a:bodyPr>
            <a:normAutofit/>
          </a:bodyPr>
          <a:lstStyle/>
          <a:p>
            <a:r>
              <a:rPr lang="en-US" sz="4000" dirty="0"/>
              <a:t>Task at Hand From GIS Standpoint</a:t>
            </a:r>
          </a:p>
        </p:txBody>
      </p:sp>
      <p:sp>
        <p:nvSpPr>
          <p:cNvPr id="3" name="Content Placeholder 2">
            <a:extLst>
              <a:ext uri="{FF2B5EF4-FFF2-40B4-BE49-F238E27FC236}">
                <a16:creationId xmlns:a16="http://schemas.microsoft.com/office/drawing/2014/main" xmlns="" id="{9BAF94F2-54AA-6C6B-B1AB-E09CF48A8E07}"/>
              </a:ext>
            </a:extLst>
          </p:cNvPr>
          <p:cNvSpPr>
            <a:spLocks noGrp="1"/>
          </p:cNvSpPr>
          <p:nvPr>
            <p:ph idx="1"/>
          </p:nvPr>
        </p:nvSpPr>
        <p:spPr>
          <a:xfrm>
            <a:off x="838200" y="2434201"/>
            <a:ext cx="3822189" cy="3742762"/>
          </a:xfrm>
        </p:spPr>
        <p:txBody>
          <a:bodyPr>
            <a:normAutofit fontScale="92500" lnSpcReduction="10000"/>
          </a:bodyPr>
          <a:lstStyle/>
          <a:p>
            <a:pPr>
              <a:lnSpc>
                <a:spcPct val="150000"/>
              </a:lnSpc>
              <a:spcBef>
                <a:spcPts val="0"/>
              </a:spcBef>
            </a:pPr>
            <a:r>
              <a:rPr lang="en-US" sz="2400" dirty="0"/>
              <a:t>Setup of GIS</a:t>
            </a:r>
          </a:p>
          <a:p>
            <a:pPr>
              <a:lnSpc>
                <a:spcPct val="150000"/>
              </a:lnSpc>
              <a:spcBef>
                <a:spcPts val="0"/>
              </a:spcBef>
            </a:pPr>
            <a:endParaRPr lang="en-US" sz="2400" dirty="0"/>
          </a:p>
          <a:p>
            <a:pPr>
              <a:lnSpc>
                <a:spcPct val="150000"/>
              </a:lnSpc>
              <a:spcBef>
                <a:spcPts val="0"/>
              </a:spcBef>
            </a:pPr>
            <a:r>
              <a:rPr lang="en-US" sz="2400" dirty="0"/>
              <a:t>Scalability and Adaptability</a:t>
            </a:r>
            <a:br>
              <a:rPr lang="en-US" sz="2400" dirty="0"/>
            </a:br>
            <a:endParaRPr lang="en-US" sz="2400" dirty="0"/>
          </a:p>
          <a:p>
            <a:pPr>
              <a:lnSpc>
                <a:spcPct val="150000"/>
              </a:lnSpc>
              <a:spcBef>
                <a:spcPts val="0"/>
              </a:spcBef>
            </a:pPr>
            <a:r>
              <a:rPr lang="en-US" sz="2400" dirty="0"/>
              <a:t>Large vs Small Districts</a:t>
            </a:r>
            <a:br>
              <a:rPr lang="en-US" sz="2400" dirty="0"/>
            </a:br>
            <a:endParaRPr lang="en-US" sz="2400" dirty="0"/>
          </a:p>
          <a:p>
            <a:pPr>
              <a:lnSpc>
                <a:spcPct val="150000"/>
              </a:lnSpc>
              <a:spcBef>
                <a:spcPts val="0"/>
              </a:spcBef>
            </a:pPr>
            <a:r>
              <a:rPr lang="en-US" sz="2400" dirty="0"/>
              <a:t>Funding</a:t>
            </a:r>
            <a:r>
              <a:rPr lang="en-US" sz="2000" dirty="0"/>
              <a:t/>
            </a:r>
            <a:br>
              <a:rPr lang="en-US" sz="2000" dirty="0"/>
            </a:br>
            <a:endParaRPr lang="en-US" sz="2000" dirty="0"/>
          </a:p>
        </p:txBody>
      </p:sp>
    </p:spTree>
    <p:extLst>
      <p:ext uri="{BB962C8B-B14F-4D97-AF65-F5344CB8AC3E}">
        <p14:creationId xmlns:p14="http://schemas.microsoft.com/office/powerpoint/2010/main" val="4240419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0F3786-7802-5DAC-F711-AAD64F27248B}"/>
              </a:ext>
            </a:extLst>
          </p:cNvPr>
          <p:cNvSpPr>
            <a:spLocks noGrp="1"/>
          </p:cNvSpPr>
          <p:nvPr>
            <p:ph type="title"/>
          </p:nvPr>
        </p:nvSpPr>
        <p:spPr/>
        <p:txBody>
          <a:bodyPr/>
          <a:lstStyle/>
          <a:p>
            <a:r>
              <a:rPr lang="en-US" dirty="0"/>
              <a:t>Benefits of GIS</a:t>
            </a:r>
          </a:p>
        </p:txBody>
      </p:sp>
      <p:sp>
        <p:nvSpPr>
          <p:cNvPr id="3" name="Content Placeholder 2">
            <a:extLst>
              <a:ext uri="{FF2B5EF4-FFF2-40B4-BE49-F238E27FC236}">
                <a16:creationId xmlns:a16="http://schemas.microsoft.com/office/drawing/2014/main" xmlns="" id="{28DF1448-72B4-054F-CA9F-43378FFA882B}"/>
              </a:ext>
            </a:extLst>
          </p:cNvPr>
          <p:cNvSpPr>
            <a:spLocks noGrp="1"/>
          </p:cNvSpPr>
          <p:nvPr>
            <p:ph idx="1"/>
          </p:nvPr>
        </p:nvSpPr>
        <p:spPr>
          <a:xfrm>
            <a:off x="838200" y="1825625"/>
            <a:ext cx="5413513" cy="4351338"/>
          </a:xfrm>
        </p:spPr>
        <p:txBody>
          <a:bodyPr/>
          <a:lstStyle/>
          <a:p>
            <a:r>
              <a:rPr lang="en-US" dirty="0"/>
              <a:t>Single database</a:t>
            </a:r>
          </a:p>
          <a:p>
            <a:r>
              <a:rPr lang="en-US" dirty="0"/>
              <a:t>Realtime updates and changes</a:t>
            </a:r>
          </a:p>
          <a:p>
            <a:r>
              <a:rPr lang="en-US" dirty="0"/>
              <a:t>Mobility</a:t>
            </a:r>
          </a:p>
          <a:p>
            <a:r>
              <a:rPr lang="en-US" dirty="0"/>
              <a:t>Offline capabilities</a:t>
            </a:r>
          </a:p>
          <a:p>
            <a:r>
              <a:rPr lang="en-US" dirty="0"/>
              <a:t>User friendly</a:t>
            </a:r>
          </a:p>
          <a:p>
            <a:r>
              <a:rPr lang="en-US" dirty="0"/>
              <a:t>Security</a:t>
            </a:r>
          </a:p>
        </p:txBody>
      </p:sp>
      <p:pic>
        <p:nvPicPr>
          <p:cNvPr id="4" name="Picture 3">
            <a:extLst>
              <a:ext uri="{FF2B5EF4-FFF2-40B4-BE49-F238E27FC236}">
                <a16:creationId xmlns:a16="http://schemas.microsoft.com/office/drawing/2014/main" xmlns="" id="{A549C805-6625-6DC1-42DA-5EE37D5534A3}"/>
              </a:ext>
            </a:extLst>
          </p:cNvPr>
          <p:cNvPicPr>
            <a:picLocks noChangeAspect="1"/>
          </p:cNvPicPr>
          <p:nvPr/>
        </p:nvPicPr>
        <p:blipFill>
          <a:blip r:embed="rId2"/>
          <a:stretch>
            <a:fillRect/>
          </a:stretch>
        </p:blipFill>
        <p:spPr>
          <a:xfrm>
            <a:off x="6425648" y="1261011"/>
            <a:ext cx="5506259" cy="4425432"/>
          </a:xfrm>
          <a:prstGeom prst="rect">
            <a:avLst/>
          </a:prstGeom>
          <a:ln w="38100">
            <a:solidFill>
              <a:schemeClr val="tx1"/>
            </a:solidFill>
          </a:ln>
        </p:spPr>
      </p:pic>
    </p:spTree>
    <p:extLst>
      <p:ext uri="{BB962C8B-B14F-4D97-AF65-F5344CB8AC3E}">
        <p14:creationId xmlns:p14="http://schemas.microsoft.com/office/powerpoint/2010/main" val="2319417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CE14F8A-216F-75AF-1316-725EA38A093B}"/>
              </a:ext>
            </a:extLst>
          </p:cNvPr>
          <p:cNvSpPr>
            <a:spLocks noGrp="1"/>
          </p:cNvSpPr>
          <p:nvPr>
            <p:ph type="title"/>
          </p:nvPr>
        </p:nvSpPr>
        <p:spPr>
          <a:xfrm>
            <a:off x="7613754" y="365125"/>
            <a:ext cx="3740046" cy="1325563"/>
          </a:xfrm>
        </p:spPr>
        <p:txBody>
          <a:bodyPr/>
          <a:lstStyle/>
          <a:p>
            <a:pPr algn="ctr"/>
            <a:r>
              <a:rPr lang="en-US" dirty="0"/>
              <a:t>Map Demo     </a:t>
            </a:r>
          </a:p>
        </p:txBody>
      </p:sp>
      <p:sp>
        <p:nvSpPr>
          <p:cNvPr id="3" name="Content Placeholder 2">
            <a:extLst>
              <a:ext uri="{FF2B5EF4-FFF2-40B4-BE49-F238E27FC236}">
                <a16:creationId xmlns:a16="http://schemas.microsoft.com/office/drawing/2014/main" xmlns="" id="{151AEAAF-7A8B-0C10-B211-BCF8EF2CE97B}"/>
              </a:ext>
            </a:extLst>
          </p:cNvPr>
          <p:cNvSpPr>
            <a:spLocks noGrp="1"/>
          </p:cNvSpPr>
          <p:nvPr>
            <p:ph idx="1"/>
          </p:nvPr>
        </p:nvSpPr>
        <p:spPr>
          <a:xfrm>
            <a:off x="7613754" y="1550805"/>
            <a:ext cx="4578246" cy="4351338"/>
          </a:xfrm>
        </p:spPr>
        <p:txBody>
          <a:bodyPr/>
          <a:lstStyle/>
          <a:p>
            <a:endParaRPr lang="en-US" dirty="0"/>
          </a:p>
          <a:p>
            <a:pPr>
              <a:lnSpc>
                <a:spcPct val="150000"/>
              </a:lnSpc>
              <a:spcBef>
                <a:spcPts val="0"/>
              </a:spcBef>
            </a:pPr>
            <a:r>
              <a:rPr lang="en-US" sz="2400" dirty="0"/>
              <a:t>Symbology</a:t>
            </a:r>
          </a:p>
          <a:p>
            <a:pPr>
              <a:lnSpc>
                <a:spcPct val="150000"/>
              </a:lnSpc>
              <a:spcBef>
                <a:spcPts val="0"/>
              </a:spcBef>
            </a:pPr>
            <a:r>
              <a:rPr lang="en-US" sz="2400" dirty="0"/>
              <a:t>Quick look at existing data</a:t>
            </a:r>
          </a:p>
          <a:p>
            <a:pPr lvl="1">
              <a:lnSpc>
                <a:spcPct val="150000"/>
              </a:lnSpc>
              <a:spcBef>
                <a:spcPts val="0"/>
              </a:spcBef>
            </a:pPr>
            <a:r>
              <a:rPr lang="en-US" dirty="0"/>
              <a:t>Search &amp; Query</a:t>
            </a:r>
          </a:p>
          <a:p>
            <a:pPr>
              <a:lnSpc>
                <a:spcPct val="150000"/>
              </a:lnSpc>
              <a:spcBef>
                <a:spcPts val="0"/>
              </a:spcBef>
            </a:pPr>
            <a:r>
              <a:rPr lang="en-US" sz="2400" dirty="0"/>
              <a:t>Collecting Data</a:t>
            </a:r>
          </a:p>
        </p:txBody>
      </p:sp>
      <p:pic>
        <p:nvPicPr>
          <p:cNvPr id="5" name="Picture 4">
            <a:extLst>
              <a:ext uri="{FF2B5EF4-FFF2-40B4-BE49-F238E27FC236}">
                <a16:creationId xmlns:a16="http://schemas.microsoft.com/office/drawing/2014/main" xmlns="" id="{76B0FDB2-4E2B-F3B5-25F3-FD93E6A6D546}"/>
              </a:ext>
            </a:extLst>
          </p:cNvPr>
          <p:cNvPicPr>
            <a:picLocks noChangeAspect="1"/>
          </p:cNvPicPr>
          <p:nvPr/>
        </p:nvPicPr>
        <p:blipFill>
          <a:blip r:embed="rId2"/>
          <a:stretch>
            <a:fillRect/>
          </a:stretch>
        </p:blipFill>
        <p:spPr>
          <a:xfrm>
            <a:off x="141661" y="812983"/>
            <a:ext cx="7368419" cy="52320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18414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02A920E-998B-564F-82AE-C66346D14333}"/>
              </a:ext>
            </a:extLst>
          </p:cNvPr>
          <p:cNvSpPr>
            <a:spLocks noGrp="1"/>
          </p:cNvSpPr>
          <p:nvPr>
            <p:ph type="title"/>
          </p:nvPr>
        </p:nvSpPr>
        <p:spPr/>
        <p:txBody>
          <a:bodyPr/>
          <a:lstStyle/>
          <a:p>
            <a:r>
              <a:rPr lang="en-US" dirty="0"/>
              <a:t>LSLI Symbology</a:t>
            </a:r>
          </a:p>
        </p:txBody>
      </p:sp>
      <p:pic>
        <p:nvPicPr>
          <p:cNvPr id="5" name="Content Placeholder 4">
            <a:extLst>
              <a:ext uri="{FF2B5EF4-FFF2-40B4-BE49-F238E27FC236}">
                <a16:creationId xmlns:a16="http://schemas.microsoft.com/office/drawing/2014/main" xmlns="" id="{F48C4C2A-97C7-B017-9AE9-A4A95D46584F}"/>
              </a:ext>
            </a:extLst>
          </p:cNvPr>
          <p:cNvPicPr>
            <a:picLocks noGrp="1" noChangeAspect="1"/>
          </p:cNvPicPr>
          <p:nvPr>
            <p:ph idx="1"/>
          </p:nvPr>
        </p:nvPicPr>
        <p:blipFill>
          <a:blip r:embed="rId2"/>
          <a:stretch>
            <a:fillRect/>
          </a:stretch>
        </p:blipFill>
        <p:spPr>
          <a:xfrm>
            <a:off x="129130" y="1440378"/>
            <a:ext cx="2199342" cy="52862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xmlns="" id="{F51668CC-A41A-FF2C-69CA-C47DABA1EF43}"/>
              </a:ext>
            </a:extLst>
          </p:cNvPr>
          <p:cNvPicPr>
            <a:picLocks noChangeAspect="1"/>
          </p:cNvPicPr>
          <p:nvPr/>
        </p:nvPicPr>
        <p:blipFill>
          <a:blip r:embed="rId3"/>
          <a:stretch>
            <a:fillRect/>
          </a:stretch>
        </p:blipFill>
        <p:spPr>
          <a:xfrm>
            <a:off x="2535133" y="2068091"/>
            <a:ext cx="2355417" cy="40307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xmlns="" id="{2B71FD2F-E8B1-3082-3AAE-B457C34F4A47}"/>
              </a:ext>
            </a:extLst>
          </p:cNvPr>
          <p:cNvPicPr>
            <a:picLocks noChangeAspect="1"/>
          </p:cNvPicPr>
          <p:nvPr/>
        </p:nvPicPr>
        <p:blipFill>
          <a:blip r:embed="rId4"/>
          <a:stretch>
            <a:fillRect/>
          </a:stretch>
        </p:blipFill>
        <p:spPr>
          <a:xfrm>
            <a:off x="5097211" y="2343462"/>
            <a:ext cx="6928847" cy="34913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46711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A68D73-F1C0-7AAF-E5D8-3255AF77675A}"/>
              </a:ext>
            </a:extLst>
          </p:cNvPr>
          <p:cNvSpPr>
            <a:spLocks noGrp="1"/>
          </p:cNvSpPr>
          <p:nvPr>
            <p:ph type="title"/>
          </p:nvPr>
        </p:nvSpPr>
        <p:spPr/>
        <p:txBody>
          <a:bodyPr/>
          <a:lstStyle/>
          <a:p>
            <a:r>
              <a:rPr lang="en-US" dirty="0"/>
              <a:t>Search</a:t>
            </a:r>
          </a:p>
        </p:txBody>
      </p:sp>
      <p:pic>
        <p:nvPicPr>
          <p:cNvPr id="5" name="Content Placeholder 4">
            <a:extLst>
              <a:ext uri="{FF2B5EF4-FFF2-40B4-BE49-F238E27FC236}">
                <a16:creationId xmlns:a16="http://schemas.microsoft.com/office/drawing/2014/main" xmlns="" id="{1C8957FC-ED7F-3722-1D54-2B68CAA3A212}"/>
              </a:ext>
            </a:extLst>
          </p:cNvPr>
          <p:cNvPicPr>
            <a:picLocks noGrp="1" noChangeAspect="1"/>
          </p:cNvPicPr>
          <p:nvPr>
            <p:ph idx="1"/>
          </p:nvPr>
        </p:nvPicPr>
        <p:blipFill>
          <a:blip r:embed="rId2"/>
          <a:stretch>
            <a:fillRect/>
          </a:stretch>
        </p:blipFill>
        <p:spPr>
          <a:xfrm>
            <a:off x="4032090" y="365125"/>
            <a:ext cx="7321710" cy="15943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xmlns="" id="{083C6655-E2D2-04E5-BC91-465319A1F257}"/>
              </a:ext>
            </a:extLst>
          </p:cNvPr>
          <p:cNvPicPr>
            <a:picLocks noChangeAspect="1"/>
          </p:cNvPicPr>
          <p:nvPr/>
        </p:nvPicPr>
        <p:blipFill>
          <a:blip r:embed="rId3"/>
          <a:stretch>
            <a:fillRect/>
          </a:stretch>
        </p:blipFill>
        <p:spPr>
          <a:xfrm>
            <a:off x="438855" y="1381789"/>
            <a:ext cx="2859516" cy="51996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a:extLst>
              <a:ext uri="{FF2B5EF4-FFF2-40B4-BE49-F238E27FC236}">
                <a16:creationId xmlns:a16="http://schemas.microsoft.com/office/drawing/2014/main" xmlns="" id="{43090FBD-E774-AD0B-3A6F-649E9D483F65}"/>
              </a:ext>
            </a:extLst>
          </p:cNvPr>
          <p:cNvPicPr>
            <a:picLocks noChangeAspect="1"/>
          </p:cNvPicPr>
          <p:nvPr/>
        </p:nvPicPr>
        <p:blipFill>
          <a:blip r:embed="rId4"/>
          <a:stretch>
            <a:fillRect/>
          </a:stretch>
        </p:blipFill>
        <p:spPr>
          <a:xfrm>
            <a:off x="3648975" y="2209800"/>
            <a:ext cx="8216757" cy="39493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61875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51CEC0-7731-B595-D7A6-9BC06FD87FA2}"/>
              </a:ext>
            </a:extLst>
          </p:cNvPr>
          <p:cNvSpPr>
            <a:spLocks noGrp="1"/>
          </p:cNvSpPr>
          <p:nvPr>
            <p:ph type="title"/>
          </p:nvPr>
        </p:nvSpPr>
        <p:spPr/>
        <p:txBody>
          <a:bodyPr/>
          <a:lstStyle/>
          <a:p>
            <a:r>
              <a:rPr lang="en-US" dirty="0"/>
              <a:t>Query</a:t>
            </a:r>
          </a:p>
        </p:txBody>
      </p:sp>
      <p:pic>
        <p:nvPicPr>
          <p:cNvPr id="5" name="Content Placeholder 4">
            <a:extLst>
              <a:ext uri="{FF2B5EF4-FFF2-40B4-BE49-F238E27FC236}">
                <a16:creationId xmlns:a16="http://schemas.microsoft.com/office/drawing/2014/main" xmlns="" id="{D9D62873-E8DC-67D4-C343-88F61BBFD0A9}"/>
              </a:ext>
            </a:extLst>
          </p:cNvPr>
          <p:cNvPicPr>
            <a:picLocks noGrp="1" noChangeAspect="1"/>
          </p:cNvPicPr>
          <p:nvPr>
            <p:ph idx="1"/>
          </p:nvPr>
        </p:nvPicPr>
        <p:blipFill>
          <a:blip r:embed="rId2"/>
          <a:stretch>
            <a:fillRect/>
          </a:stretch>
        </p:blipFill>
        <p:spPr>
          <a:xfrm>
            <a:off x="281567" y="1524101"/>
            <a:ext cx="3800218" cy="45936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xmlns="" id="{4E9DDC8F-5E8B-0F7A-8DCD-229B7EE59AE8}"/>
              </a:ext>
            </a:extLst>
          </p:cNvPr>
          <p:cNvPicPr>
            <a:picLocks noChangeAspect="1"/>
          </p:cNvPicPr>
          <p:nvPr/>
        </p:nvPicPr>
        <p:blipFill>
          <a:blip r:embed="rId3"/>
          <a:stretch>
            <a:fillRect/>
          </a:stretch>
        </p:blipFill>
        <p:spPr>
          <a:xfrm>
            <a:off x="6505691" y="471488"/>
            <a:ext cx="5291991" cy="39626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xmlns="" id="{11F2D932-3BE9-EF08-C784-E1E0425E8D39}"/>
              </a:ext>
            </a:extLst>
          </p:cNvPr>
          <p:cNvPicPr>
            <a:picLocks noChangeAspect="1"/>
          </p:cNvPicPr>
          <p:nvPr/>
        </p:nvPicPr>
        <p:blipFill>
          <a:blip r:embed="rId4"/>
          <a:stretch>
            <a:fillRect/>
          </a:stretch>
        </p:blipFill>
        <p:spPr>
          <a:xfrm>
            <a:off x="4300960" y="1136548"/>
            <a:ext cx="3001550" cy="52499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14463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4672" y="640263"/>
            <a:ext cx="5157216" cy="1344975"/>
          </a:xfrm>
        </p:spPr>
        <p:txBody>
          <a:bodyPr>
            <a:normAutofit/>
          </a:bodyPr>
          <a:lstStyle/>
          <a:p>
            <a:r>
              <a:rPr lang="en-US" sz="3600" dirty="0"/>
              <a:t>Horner &amp; Shifrin, Inc.</a:t>
            </a:r>
          </a:p>
        </p:txBody>
      </p:sp>
      <p:sp>
        <p:nvSpPr>
          <p:cNvPr id="3" name="Content Placeholder 2"/>
          <p:cNvSpPr>
            <a:spLocks noGrp="1"/>
          </p:cNvSpPr>
          <p:nvPr>
            <p:ph idx="1"/>
          </p:nvPr>
        </p:nvSpPr>
        <p:spPr>
          <a:xfrm>
            <a:off x="804671" y="1708104"/>
            <a:ext cx="6662929" cy="4638266"/>
          </a:xfrm>
        </p:spPr>
        <p:txBody>
          <a:bodyPr>
            <a:noAutofit/>
          </a:bodyPr>
          <a:lstStyle/>
          <a:p>
            <a:pPr>
              <a:lnSpc>
                <a:spcPts val="3600"/>
              </a:lnSpc>
              <a:spcBef>
                <a:spcPts val="0"/>
              </a:spcBef>
            </a:pPr>
            <a:r>
              <a:rPr lang="en-US" sz="2400" dirty="0"/>
              <a:t>Founded in 1933</a:t>
            </a:r>
          </a:p>
          <a:p>
            <a:pPr>
              <a:lnSpc>
                <a:spcPts val="3600"/>
              </a:lnSpc>
              <a:spcBef>
                <a:spcPts val="0"/>
              </a:spcBef>
            </a:pPr>
            <a:r>
              <a:rPr lang="en-US" sz="2400" dirty="0"/>
              <a:t>Multidisciplinary Engineering Services Firm</a:t>
            </a:r>
          </a:p>
          <a:p>
            <a:pPr>
              <a:lnSpc>
                <a:spcPts val="3600"/>
              </a:lnSpc>
              <a:spcBef>
                <a:spcPts val="0"/>
              </a:spcBef>
            </a:pPr>
            <a:r>
              <a:rPr lang="en-US" sz="2400" dirty="0"/>
              <a:t>3</a:t>
            </a:r>
            <a:r>
              <a:rPr lang="en-US" sz="2400" baseline="30000" dirty="0"/>
              <a:t>rd</a:t>
            </a:r>
            <a:r>
              <a:rPr lang="en-US" sz="2400" dirty="0"/>
              <a:t> largest Engineering Firm in St. Louis</a:t>
            </a:r>
            <a:br>
              <a:rPr lang="en-US" sz="2400" dirty="0"/>
            </a:br>
            <a:r>
              <a:rPr lang="en-US" sz="2400" dirty="0"/>
              <a:t>(St. Louis Business Journal)</a:t>
            </a:r>
          </a:p>
          <a:p>
            <a:pPr>
              <a:lnSpc>
                <a:spcPts val="3600"/>
              </a:lnSpc>
              <a:spcBef>
                <a:spcPts val="0"/>
              </a:spcBef>
            </a:pPr>
            <a:r>
              <a:rPr lang="en-US" sz="2400" dirty="0"/>
              <a:t>Headquarters in St. Louis, Missouri</a:t>
            </a:r>
          </a:p>
          <a:p>
            <a:pPr lvl="1">
              <a:lnSpc>
                <a:spcPts val="3600"/>
              </a:lnSpc>
              <a:spcBef>
                <a:spcPts val="0"/>
              </a:spcBef>
            </a:pPr>
            <a:r>
              <a:rPr lang="en-US" dirty="0"/>
              <a:t>Chicago, IL</a:t>
            </a:r>
          </a:p>
          <a:p>
            <a:pPr lvl="1">
              <a:lnSpc>
                <a:spcPts val="3600"/>
              </a:lnSpc>
              <a:spcBef>
                <a:spcPts val="0"/>
              </a:spcBef>
            </a:pPr>
            <a:r>
              <a:rPr lang="en-US" dirty="0"/>
              <a:t>Marion, IL</a:t>
            </a:r>
          </a:p>
          <a:p>
            <a:pPr lvl="1">
              <a:lnSpc>
                <a:spcPts val="3600"/>
              </a:lnSpc>
              <a:spcBef>
                <a:spcPts val="0"/>
              </a:spcBef>
            </a:pPr>
            <a:r>
              <a:rPr lang="en-US" dirty="0"/>
              <a:t>O’Fallon, IL</a:t>
            </a:r>
          </a:p>
          <a:p>
            <a:pPr lvl="1">
              <a:lnSpc>
                <a:spcPts val="3600"/>
              </a:lnSpc>
              <a:spcBef>
                <a:spcPts val="0"/>
              </a:spcBef>
            </a:pPr>
            <a:r>
              <a:rPr lang="en-US" dirty="0"/>
              <a:t>O’Fallon, MO</a:t>
            </a:r>
          </a:p>
          <a:p>
            <a:pPr lvl="1">
              <a:lnSpc>
                <a:spcPts val="3600"/>
              </a:lnSpc>
              <a:spcBef>
                <a:spcPts val="0"/>
              </a:spcBef>
            </a:pPr>
            <a:r>
              <a:rPr lang="en-US" dirty="0"/>
              <a:t>Poplar Bluff, MO</a:t>
            </a:r>
          </a:p>
          <a:p>
            <a:pPr lvl="1">
              <a:lnSpc>
                <a:spcPts val="3600"/>
              </a:lnSpc>
              <a:spcBef>
                <a:spcPts val="0"/>
              </a:spcBef>
            </a:pPr>
            <a:r>
              <a:rPr lang="en-US" dirty="0"/>
              <a:t>Bentonville, AR</a:t>
            </a:r>
          </a:p>
        </p:txBody>
      </p:sp>
      <p:pic>
        <p:nvPicPr>
          <p:cNvPr id="7" name="Picture 6" descr="A picture containing text, device&#10;&#10;Description automatically generated">
            <a:extLst>
              <a:ext uri="{FF2B5EF4-FFF2-40B4-BE49-F238E27FC236}">
                <a16:creationId xmlns:a16="http://schemas.microsoft.com/office/drawing/2014/main" xmlns="" id="{AB913BF4-D8CB-4AEC-A42D-2D5053696C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72727" y="1520748"/>
            <a:ext cx="4736963" cy="4736963"/>
          </a:xfrm>
          <a:prstGeom prst="rect">
            <a:avLst/>
          </a:prstGeom>
        </p:spPr>
      </p:pic>
      <p:pic>
        <p:nvPicPr>
          <p:cNvPr id="4" name="Picture 3" descr="A picture containing text, light&#10;&#10;Description automatically generated">
            <a:extLst>
              <a:ext uri="{FF2B5EF4-FFF2-40B4-BE49-F238E27FC236}">
                <a16:creationId xmlns:a16="http://schemas.microsoft.com/office/drawing/2014/main" xmlns="" id="{83F53610-0ECD-CDC5-DB7F-A51F7F1692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63843" y="261443"/>
            <a:ext cx="3989596" cy="5862754"/>
          </a:xfrm>
          <a:prstGeom prst="rect">
            <a:avLst/>
          </a:prstGeom>
        </p:spPr>
      </p:pic>
    </p:spTree>
    <p:extLst>
      <p:ext uri="{BB962C8B-B14F-4D97-AF65-F5344CB8AC3E}">
        <p14:creationId xmlns:p14="http://schemas.microsoft.com/office/powerpoint/2010/main" val="2896698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7FFB2B-56B0-FFCD-A1DD-158DD59100D9}"/>
              </a:ext>
            </a:extLst>
          </p:cNvPr>
          <p:cNvSpPr>
            <a:spLocks noGrp="1"/>
          </p:cNvSpPr>
          <p:nvPr>
            <p:ph type="title"/>
          </p:nvPr>
        </p:nvSpPr>
        <p:spPr/>
        <p:txBody>
          <a:bodyPr/>
          <a:lstStyle/>
          <a:p>
            <a:r>
              <a:rPr lang="en-US" dirty="0"/>
              <a:t>Collecting Data</a:t>
            </a:r>
          </a:p>
        </p:txBody>
      </p:sp>
      <p:pic>
        <p:nvPicPr>
          <p:cNvPr id="5" name="Content Placeholder 4">
            <a:extLst>
              <a:ext uri="{FF2B5EF4-FFF2-40B4-BE49-F238E27FC236}">
                <a16:creationId xmlns:a16="http://schemas.microsoft.com/office/drawing/2014/main" xmlns="" id="{18E8CC3B-CBFD-500F-41BD-F4BD793156BD}"/>
              </a:ext>
            </a:extLst>
          </p:cNvPr>
          <p:cNvPicPr>
            <a:picLocks noGrp="1" noChangeAspect="1"/>
          </p:cNvPicPr>
          <p:nvPr>
            <p:ph idx="1"/>
          </p:nvPr>
        </p:nvPicPr>
        <p:blipFill>
          <a:blip r:embed="rId2"/>
          <a:stretch>
            <a:fillRect/>
          </a:stretch>
        </p:blipFill>
        <p:spPr>
          <a:xfrm>
            <a:off x="248490" y="1785256"/>
            <a:ext cx="3703296" cy="30044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xmlns="" id="{8D5BC77E-35B7-DCA5-ADBA-3CBFA44C9172}"/>
              </a:ext>
            </a:extLst>
          </p:cNvPr>
          <p:cNvPicPr>
            <a:picLocks noChangeAspect="1"/>
          </p:cNvPicPr>
          <p:nvPr/>
        </p:nvPicPr>
        <p:blipFill>
          <a:blip r:embed="rId3"/>
          <a:stretch>
            <a:fillRect/>
          </a:stretch>
        </p:blipFill>
        <p:spPr>
          <a:xfrm>
            <a:off x="4180115" y="1437497"/>
            <a:ext cx="4102377" cy="52598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xmlns="" id="{4735735C-AACE-B07A-98E4-D7613AE197A3}"/>
              </a:ext>
            </a:extLst>
          </p:cNvPr>
          <p:cNvPicPr>
            <a:picLocks noChangeAspect="1"/>
          </p:cNvPicPr>
          <p:nvPr/>
        </p:nvPicPr>
        <p:blipFill>
          <a:blip r:embed="rId4"/>
          <a:stretch>
            <a:fillRect/>
          </a:stretch>
        </p:blipFill>
        <p:spPr>
          <a:xfrm>
            <a:off x="8654143" y="714250"/>
            <a:ext cx="2984223" cy="54892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77095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9DD051E-080A-7D8F-96E7-C9CD12F50978}"/>
              </a:ext>
            </a:extLst>
          </p:cNvPr>
          <p:cNvSpPr>
            <a:spLocks noGrp="1"/>
          </p:cNvSpPr>
          <p:nvPr>
            <p:ph type="title"/>
          </p:nvPr>
        </p:nvSpPr>
        <p:spPr/>
        <p:txBody>
          <a:bodyPr/>
          <a:lstStyle/>
          <a:p>
            <a:r>
              <a:rPr lang="en-US" dirty="0"/>
              <a:t>Collecting Data (Cont.)</a:t>
            </a:r>
          </a:p>
        </p:txBody>
      </p:sp>
      <p:pic>
        <p:nvPicPr>
          <p:cNvPr id="5" name="Content Placeholder 4">
            <a:extLst>
              <a:ext uri="{FF2B5EF4-FFF2-40B4-BE49-F238E27FC236}">
                <a16:creationId xmlns:a16="http://schemas.microsoft.com/office/drawing/2014/main" xmlns="" id="{BB0C4C2D-6F15-60B9-FE12-B75269D63EBE}"/>
              </a:ext>
            </a:extLst>
          </p:cNvPr>
          <p:cNvPicPr>
            <a:picLocks noGrp="1" noChangeAspect="1"/>
          </p:cNvPicPr>
          <p:nvPr>
            <p:ph idx="1"/>
          </p:nvPr>
        </p:nvPicPr>
        <p:blipFill>
          <a:blip r:embed="rId2"/>
          <a:stretch>
            <a:fillRect/>
          </a:stretch>
        </p:blipFill>
        <p:spPr>
          <a:xfrm>
            <a:off x="444747" y="1448456"/>
            <a:ext cx="3106805" cy="52276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xmlns="" id="{E26D97C3-BC64-6CD6-F002-C281EAE7116B}"/>
              </a:ext>
            </a:extLst>
          </p:cNvPr>
          <p:cNvPicPr>
            <a:picLocks noChangeAspect="1"/>
          </p:cNvPicPr>
          <p:nvPr/>
        </p:nvPicPr>
        <p:blipFill>
          <a:blip r:embed="rId3"/>
          <a:stretch>
            <a:fillRect/>
          </a:stretch>
        </p:blipFill>
        <p:spPr>
          <a:xfrm>
            <a:off x="7578027" y="719403"/>
            <a:ext cx="4277012" cy="15883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a:extLst>
              <a:ext uri="{FF2B5EF4-FFF2-40B4-BE49-F238E27FC236}">
                <a16:creationId xmlns:a16="http://schemas.microsoft.com/office/drawing/2014/main" xmlns="" id="{A4A74BEF-5252-19A1-1441-51A7081D3BD5}"/>
              </a:ext>
            </a:extLst>
          </p:cNvPr>
          <p:cNvPicPr>
            <a:picLocks noChangeAspect="1"/>
          </p:cNvPicPr>
          <p:nvPr/>
        </p:nvPicPr>
        <p:blipFill>
          <a:blip r:embed="rId4"/>
          <a:stretch>
            <a:fillRect/>
          </a:stretch>
        </p:blipFill>
        <p:spPr>
          <a:xfrm>
            <a:off x="3945005" y="1443949"/>
            <a:ext cx="3353971" cy="52321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25655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A8D1B9B-ADDF-9713-2B08-DFF2DF3FDC0B}"/>
              </a:ext>
            </a:extLst>
          </p:cNvPr>
          <p:cNvSpPr>
            <a:spLocks noGrp="1"/>
          </p:cNvSpPr>
          <p:nvPr>
            <p:ph type="title"/>
          </p:nvPr>
        </p:nvSpPr>
        <p:spPr/>
        <p:txBody>
          <a:bodyPr/>
          <a:lstStyle/>
          <a:p>
            <a:r>
              <a:rPr lang="en-US" dirty="0"/>
              <a:t>Collecting Data (Cont.)</a:t>
            </a:r>
          </a:p>
        </p:txBody>
      </p:sp>
      <p:pic>
        <p:nvPicPr>
          <p:cNvPr id="4" name="Content Placeholder 3">
            <a:extLst>
              <a:ext uri="{FF2B5EF4-FFF2-40B4-BE49-F238E27FC236}">
                <a16:creationId xmlns:a16="http://schemas.microsoft.com/office/drawing/2014/main" xmlns="" id="{CAED00D1-BBF6-0106-AE8F-9965FBE5298C}"/>
              </a:ext>
            </a:extLst>
          </p:cNvPr>
          <p:cNvPicPr>
            <a:picLocks noGrp="1" noChangeAspect="1"/>
          </p:cNvPicPr>
          <p:nvPr>
            <p:ph idx="1"/>
          </p:nvPr>
        </p:nvPicPr>
        <p:blipFill rotWithShape="1">
          <a:blip r:embed="rId2"/>
          <a:srcRect b="7056"/>
          <a:stretch/>
        </p:blipFill>
        <p:spPr>
          <a:xfrm>
            <a:off x="838199" y="1462261"/>
            <a:ext cx="4985657" cy="51234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xmlns="" id="{93B041E1-7AF1-FC9D-BFBB-51189B32DC79}"/>
              </a:ext>
            </a:extLst>
          </p:cNvPr>
          <p:cNvPicPr>
            <a:picLocks noChangeAspect="1"/>
          </p:cNvPicPr>
          <p:nvPr/>
        </p:nvPicPr>
        <p:blipFill>
          <a:blip r:embed="rId3"/>
          <a:stretch>
            <a:fillRect/>
          </a:stretch>
        </p:blipFill>
        <p:spPr>
          <a:xfrm>
            <a:off x="8611102" y="354239"/>
            <a:ext cx="2742698" cy="59244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03015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1CB7BE-E91E-E075-46E6-CA0567EE2042}"/>
              </a:ext>
            </a:extLst>
          </p:cNvPr>
          <p:cNvSpPr>
            <a:spLocks noGrp="1"/>
          </p:cNvSpPr>
          <p:nvPr>
            <p:ph type="title"/>
          </p:nvPr>
        </p:nvSpPr>
        <p:spPr/>
        <p:txBody>
          <a:bodyPr/>
          <a:lstStyle/>
          <a:p>
            <a:r>
              <a:rPr lang="en-US" dirty="0"/>
              <a:t>LSLI Report Types</a:t>
            </a:r>
          </a:p>
        </p:txBody>
      </p:sp>
      <p:pic>
        <p:nvPicPr>
          <p:cNvPr id="20" name="Content Placeholder 19">
            <a:extLst>
              <a:ext uri="{FF2B5EF4-FFF2-40B4-BE49-F238E27FC236}">
                <a16:creationId xmlns:a16="http://schemas.microsoft.com/office/drawing/2014/main" xmlns="" id="{7E10B4A2-77EB-6439-5F6A-D506E406DB0D}"/>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a:stretch/>
        </p:blipFill>
        <p:spPr>
          <a:xfrm>
            <a:off x="411099" y="1432293"/>
            <a:ext cx="6533986" cy="51367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Content Placeholder 3">
            <a:extLst>
              <a:ext uri="{FF2B5EF4-FFF2-40B4-BE49-F238E27FC236}">
                <a16:creationId xmlns:a16="http://schemas.microsoft.com/office/drawing/2014/main" xmlns="" id="{A34262F0-E165-494A-99BE-E542C32EF2E0}"/>
              </a:ext>
            </a:extLst>
          </p:cNvPr>
          <p:cNvSpPr>
            <a:spLocks noGrp="1"/>
          </p:cNvSpPr>
          <p:nvPr>
            <p:ph sz="half" idx="2"/>
          </p:nvPr>
        </p:nvSpPr>
        <p:spPr>
          <a:xfrm>
            <a:off x="8025329" y="1432293"/>
            <a:ext cx="2960914" cy="3432175"/>
          </a:xfrm>
        </p:spPr>
        <p:txBody>
          <a:bodyPr>
            <a:normAutofit/>
          </a:bodyPr>
          <a:lstStyle/>
          <a:p>
            <a:pPr>
              <a:lnSpc>
                <a:spcPct val="150000"/>
              </a:lnSpc>
              <a:spcBef>
                <a:spcPts val="0"/>
              </a:spcBef>
            </a:pPr>
            <a:r>
              <a:rPr lang="en-US" sz="2400" dirty="0"/>
              <a:t>Summary</a:t>
            </a:r>
          </a:p>
          <a:p>
            <a:pPr>
              <a:lnSpc>
                <a:spcPct val="150000"/>
              </a:lnSpc>
              <a:spcBef>
                <a:spcPts val="0"/>
              </a:spcBef>
            </a:pPr>
            <a:r>
              <a:rPr lang="en-US" sz="2400" dirty="0"/>
              <a:t>Overview</a:t>
            </a:r>
          </a:p>
          <a:p>
            <a:pPr>
              <a:lnSpc>
                <a:spcPct val="150000"/>
              </a:lnSpc>
              <a:spcBef>
                <a:spcPts val="0"/>
              </a:spcBef>
            </a:pPr>
            <a:r>
              <a:rPr lang="en-US" sz="2400" dirty="0"/>
              <a:t>Detailed</a:t>
            </a:r>
          </a:p>
        </p:txBody>
      </p:sp>
    </p:spTree>
    <p:extLst>
      <p:ext uri="{BB962C8B-B14F-4D97-AF65-F5344CB8AC3E}">
        <p14:creationId xmlns:p14="http://schemas.microsoft.com/office/powerpoint/2010/main" val="821258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1CB7BE-E91E-E075-46E6-CA0567EE2042}"/>
              </a:ext>
            </a:extLst>
          </p:cNvPr>
          <p:cNvSpPr>
            <a:spLocks noGrp="1"/>
          </p:cNvSpPr>
          <p:nvPr>
            <p:ph type="title"/>
          </p:nvPr>
        </p:nvSpPr>
        <p:spPr/>
        <p:txBody>
          <a:bodyPr/>
          <a:lstStyle/>
          <a:p>
            <a:pPr algn="r"/>
            <a:r>
              <a:rPr lang="en-US" dirty="0"/>
              <a:t>LSLI Summary Report</a:t>
            </a:r>
          </a:p>
        </p:txBody>
      </p:sp>
      <p:pic>
        <p:nvPicPr>
          <p:cNvPr id="22" name="Content Placeholder 21">
            <a:extLst>
              <a:ext uri="{FF2B5EF4-FFF2-40B4-BE49-F238E27FC236}">
                <a16:creationId xmlns:a16="http://schemas.microsoft.com/office/drawing/2014/main" xmlns="" id="{E6C43BC0-AF96-F9D8-F0F6-45902DE8AF4F}"/>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10288" t="17101" r="10919" b="11791"/>
          <a:stretch/>
        </p:blipFill>
        <p:spPr>
          <a:xfrm>
            <a:off x="558708" y="1406849"/>
            <a:ext cx="7361145" cy="52225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8" name="TextBox 17">
            <a:extLst>
              <a:ext uri="{FF2B5EF4-FFF2-40B4-BE49-F238E27FC236}">
                <a16:creationId xmlns:a16="http://schemas.microsoft.com/office/drawing/2014/main" xmlns="" id="{FF8105C4-3B87-C981-E2F4-48EFD62720B0}"/>
              </a:ext>
            </a:extLst>
          </p:cNvPr>
          <p:cNvSpPr txBox="1"/>
          <p:nvPr/>
        </p:nvSpPr>
        <p:spPr>
          <a:xfrm>
            <a:off x="8199345" y="1690688"/>
            <a:ext cx="3942136" cy="114307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Summary Report</a:t>
            </a:r>
          </a:p>
          <a:p>
            <a:pPr marL="285750" indent="-28575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Contains Counts</a:t>
            </a:r>
          </a:p>
        </p:txBody>
      </p:sp>
    </p:spTree>
    <p:extLst>
      <p:ext uri="{BB962C8B-B14F-4D97-AF65-F5344CB8AC3E}">
        <p14:creationId xmlns:p14="http://schemas.microsoft.com/office/powerpoint/2010/main" val="2239910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9D4F7E-21E7-7B7A-2483-C9CF768E8829}"/>
              </a:ext>
            </a:extLst>
          </p:cNvPr>
          <p:cNvSpPr>
            <a:spLocks noGrp="1"/>
          </p:cNvSpPr>
          <p:nvPr>
            <p:ph type="title"/>
          </p:nvPr>
        </p:nvSpPr>
        <p:spPr/>
        <p:txBody>
          <a:bodyPr/>
          <a:lstStyle/>
          <a:p>
            <a:pPr algn="r"/>
            <a:r>
              <a:rPr lang="en-US" dirty="0"/>
              <a:t>LSLI Overview Report</a:t>
            </a:r>
          </a:p>
        </p:txBody>
      </p:sp>
      <p:pic>
        <p:nvPicPr>
          <p:cNvPr id="11" name="Content Placeholder 10">
            <a:extLst>
              <a:ext uri="{FF2B5EF4-FFF2-40B4-BE49-F238E27FC236}">
                <a16:creationId xmlns:a16="http://schemas.microsoft.com/office/drawing/2014/main" xmlns="" id="{8BA53885-5152-136D-535D-BAE66C2FFAA1}"/>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a:stretch/>
        </p:blipFill>
        <p:spPr>
          <a:xfrm>
            <a:off x="574287" y="1432120"/>
            <a:ext cx="6996925" cy="50607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Box 8">
            <a:extLst>
              <a:ext uri="{FF2B5EF4-FFF2-40B4-BE49-F238E27FC236}">
                <a16:creationId xmlns:a16="http://schemas.microsoft.com/office/drawing/2014/main" xmlns="" id="{12B52729-EC3E-503A-D27D-1EAB58A6878F}"/>
              </a:ext>
            </a:extLst>
          </p:cNvPr>
          <p:cNvSpPr txBox="1"/>
          <p:nvPr/>
        </p:nvSpPr>
        <p:spPr>
          <a:xfrm>
            <a:off x="7835125" y="1581830"/>
            <a:ext cx="4070832" cy="2805063"/>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Contains all asset information </a:t>
            </a:r>
          </a:p>
          <a:p>
            <a:pPr marL="285750" indent="-285750">
              <a:lnSpc>
                <a:spcPct val="150000"/>
              </a:lnSpc>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285750" indent="-28575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Allows for a higher viewing of data</a:t>
            </a:r>
          </a:p>
        </p:txBody>
      </p:sp>
    </p:spTree>
    <p:extLst>
      <p:ext uri="{BB962C8B-B14F-4D97-AF65-F5344CB8AC3E}">
        <p14:creationId xmlns:p14="http://schemas.microsoft.com/office/powerpoint/2010/main" val="2366885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56A455-B633-AD41-8CAF-A56426E45C64}"/>
              </a:ext>
            </a:extLst>
          </p:cNvPr>
          <p:cNvSpPr>
            <a:spLocks noGrp="1"/>
          </p:cNvSpPr>
          <p:nvPr>
            <p:ph type="title"/>
          </p:nvPr>
        </p:nvSpPr>
        <p:spPr/>
        <p:txBody>
          <a:bodyPr/>
          <a:lstStyle/>
          <a:p>
            <a:pPr algn="r"/>
            <a:r>
              <a:rPr lang="en-US" dirty="0"/>
              <a:t>LSLI Detail Report</a:t>
            </a:r>
          </a:p>
        </p:txBody>
      </p:sp>
      <p:pic>
        <p:nvPicPr>
          <p:cNvPr id="5" name="Content Placeholder 4">
            <a:extLst>
              <a:ext uri="{FF2B5EF4-FFF2-40B4-BE49-F238E27FC236}">
                <a16:creationId xmlns:a16="http://schemas.microsoft.com/office/drawing/2014/main" xmlns="" id="{62A94D7F-5A6F-E0F6-0C78-4A318A9E7A9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9633" r="14699" b="3342"/>
          <a:stretch/>
        </p:blipFill>
        <p:spPr>
          <a:xfrm>
            <a:off x="306103" y="298278"/>
            <a:ext cx="3962400" cy="63635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Content Placeholder 2">
            <a:extLst>
              <a:ext uri="{FF2B5EF4-FFF2-40B4-BE49-F238E27FC236}">
                <a16:creationId xmlns:a16="http://schemas.microsoft.com/office/drawing/2014/main" xmlns="" id="{ACE3F981-4494-4288-A790-128ED827A587}"/>
              </a:ext>
            </a:extLst>
          </p:cNvPr>
          <p:cNvSpPr txBox="1">
            <a:spLocks/>
          </p:cNvSpPr>
          <p:nvPr/>
        </p:nvSpPr>
        <p:spPr>
          <a:xfrm>
            <a:off x="4457649" y="1608037"/>
            <a:ext cx="3465847" cy="23761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pPr>
            <a:r>
              <a:rPr lang="en-US" sz="2400" dirty="0"/>
              <a:t>Detailed Report Purpose</a:t>
            </a:r>
          </a:p>
          <a:p>
            <a:pPr>
              <a:lnSpc>
                <a:spcPct val="150000"/>
              </a:lnSpc>
              <a:spcBef>
                <a:spcPts val="0"/>
              </a:spcBef>
            </a:pPr>
            <a:r>
              <a:rPr lang="en-US" sz="2400" dirty="0"/>
              <a:t>Asset Information</a:t>
            </a:r>
          </a:p>
          <a:p>
            <a:pPr>
              <a:lnSpc>
                <a:spcPct val="150000"/>
              </a:lnSpc>
              <a:spcBef>
                <a:spcPts val="0"/>
              </a:spcBef>
            </a:pPr>
            <a:r>
              <a:rPr lang="en-US" sz="2400" dirty="0"/>
              <a:t>Asset Attachments</a:t>
            </a:r>
          </a:p>
        </p:txBody>
      </p:sp>
      <p:pic>
        <p:nvPicPr>
          <p:cNvPr id="6" name="Content Placeholder 5">
            <a:extLst>
              <a:ext uri="{FF2B5EF4-FFF2-40B4-BE49-F238E27FC236}">
                <a16:creationId xmlns:a16="http://schemas.microsoft.com/office/drawing/2014/main" xmlns="" id="{4E15D602-362A-4E56-A0BE-0CF38583A4B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925"/>
          <a:stretch/>
        </p:blipFill>
        <p:spPr>
          <a:xfrm>
            <a:off x="7923496" y="1458067"/>
            <a:ext cx="3962401" cy="31332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Content Placeholder 2">
            <a:extLst>
              <a:ext uri="{FF2B5EF4-FFF2-40B4-BE49-F238E27FC236}">
                <a16:creationId xmlns:a16="http://schemas.microsoft.com/office/drawing/2014/main" xmlns="" id="{284C3C0E-BBC5-4049-A6F5-0E42F60D5E8B}"/>
              </a:ext>
            </a:extLst>
          </p:cNvPr>
          <p:cNvSpPr txBox="1">
            <a:spLocks/>
          </p:cNvSpPr>
          <p:nvPr/>
        </p:nvSpPr>
        <p:spPr>
          <a:xfrm>
            <a:off x="5470020" y="4986619"/>
            <a:ext cx="2530980" cy="187138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dirty="0"/>
              <a:t>Let’s walk through a report!</a:t>
            </a:r>
          </a:p>
        </p:txBody>
      </p:sp>
    </p:spTree>
    <p:extLst>
      <p:ext uri="{BB962C8B-B14F-4D97-AF65-F5344CB8AC3E}">
        <p14:creationId xmlns:p14="http://schemas.microsoft.com/office/powerpoint/2010/main" val="1460437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7188052" y="2079171"/>
            <a:ext cx="5003946" cy="3701143"/>
          </a:xfrm>
        </p:spPr>
        <p:txBody>
          <a:bodyPr anchor="t">
            <a:normAutofit/>
          </a:bodyPr>
          <a:lstStyle/>
          <a:p>
            <a:pPr algn="l"/>
            <a:r>
              <a:rPr lang="en-US" sz="4400" dirty="0"/>
              <a:t>Questions?</a:t>
            </a:r>
            <a:br>
              <a:rPr lang="en-US" sz="4400" dirty="0"/>
            </a:br>
            <a:r>
              <a:rPr lang="en-US" sz="4400" dirty="0"/>
              <a:t/>
            </a:r>
            <a:br>
              <a:rPr lang="en-US" sz="4400" dirty="0"/>
            </a:br>
            <a:r>
              <a:rPr lang="en-US" sz="4400" dirty="0"/>
              <a:t>	Comments!</a:t>
            </a:r>
            <a:br>
              <a:rPr lang="en-US" sz="4400" dirty="0"/>
            </a:br>
            <a:r>
              <a:rPr lang="en-US" sz="4400" dirty="0"/>
              <a:t/>
            </a:r>
            <a:br>
              <a:rPr lang="en-US" sz="4400" dirty="0"/>
            </a:br>
            <a:r>
              <a:rPr lang="en-US" sz="4400" dirty="0"/>
              <a:t>		Thoughts.</a:t>
            </a:r>
          </a:p>
        </p:txBody>
      </p:sp>
      <p:pic>
        <p:nvPicPr>
          <p:cNvPr id="3" name="Picture 2" descr="Icon&#10;&#10;Description automatically generated">
            <a:extLst>
              <a:ext uri="{FF2B5EF4-FFF2-40B4-BE49-F238E27FC236}">
                <a16:creationId xmlns:a16="http://schemas.microsoft.com/office/drawing/2014/main" xmlns="" id="{323A64D2-26DB-4AB7-8439-86DFEEEDA7C0}"/>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t="2426" r="-1" b="-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1423213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H&amp;S Services Overview</a:t>
            </a:r>
          </a:p>
        </p:txBody>
      </p:sp>
      <p:pic>
        <p:nvPicPr>
          <p:cNvPr id="12" name="Drinking Wate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4076376"/>
            <a:ext cx="1886862" cy="1886862"/>
          </a:xfrm>
          <a:prstGeom prst="rect">
            <a:avLst/>
          </a:prstGeom>
        </p:spPr>
      </p:pic>
      <p:pic>
        <p:nvPicPr>
          <p:cNvPr id="13" name="Wastewate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14446" y="4076376"/>
            <a:ext cx="1886862" cy="1886862"/>
          </a:xfrm>
          <a:prstGeom prst="rect">
            <a:avLst/>
          </a:prstGeom>
        </p:spPr>
      </p:pic>
      <p:pic>
        <p:nvPicPr>
          <p:cNvPr id="14" name="Water Resource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90692" y="4076376"/>
            <a:ext cx="1886862" cy="1886862"/>
          </a:xfrm>
          <a:prstGeom prst="rect">
            <a:avLst/>
          </a:prstGeom>
        </p:spPr>
      </p:pic>
      <p:pic>
        <p:nvPicPr>
          <p:cNvPr id="15" name="Geomatics"/>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66938" y="1461183"/>
            <a:ext cx="1886862" cy="1886862"/>
          </a:xfrm>
          <a:prstGeom prst="rect">
            <a:avLst/>
          </a:prstGeom>
        </p:spPr>
      </p:pic>
      <p:pic>
        <p:nvPicPr>
          <p:cNvPr id="16" name="Field Services"/>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66938" y="4076376"/>
            <a:ext cx="1886862" cy="1886862"/>
          </a:xfrm>
          <a:prstGeom prst="rect">
            <a:avLst/>
          </a:prstGeom>
        </p:spPr>
      </p:pic>
      <p:pic>
        <p:nvPicPr>
          <p:cNvPr id="17" name="Transportation/Bridge"/>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8200" y="1461183"/>
            <a:ext cx="1886862" cy="1886862"/>
          </a:xfrm>
          <a:prstGeom prst="rect">
            <a:avLst/>
          </a:prstGeom>
        </p:spPr>
      </p:pic>
      <p:pic>
        <p:nvPicPr>
          <p:cNvPr id="18" name="Civil Site"/>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14446" y="1461183"/>
            <a:ext cx="1886862" cy="1886862"/>
          </a:xfrm>
          <a:prstGeom prst="rect">
            <a:avLst/>
          </a:prstGeom>
        </p:spPr>
      </p:pic>
      <p:pic>
        <p:nvPicPr>
          <p:cNvPr id="19" name="Buildings"/>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90692" y="1461183"/>
            <a:ext cx="1886862" cy="1886862"/>
          </a:xfrm>
          <a:prstGeom prst="rect">
            <a:avLst/>
          </a:prstGeom>
        </p:spPr>
      </p:pic>
      <p:sp>
        <p:nvSpPr>
          <p:cNvPr id="21" name="TextBox 20"/>
          <p:cNvSpPr txBox="1"/>
          <p:nvPr/>
        </p:nvSpPr>
        <p:spPr>
          <a:xfrm>
            <a:off x="811625" y="3354510"/>
            <a:ext cx="1940011" cy="584775"/>
          </a:xfrm>
          <a:prstGeom prst="rect">
            <a:avLst/>
          </a:prstGeom>
          <a:noFill/>
          <a:ln>
            <a:noFill/>
          </a:ln>
        </p:spPr>
        <p:txBody>
          <a:bodyPr wrap="square" rtlCol="0">
            <a:spAutoFit/>
          </a:bodyPr>
          <a:lstStyle/>
          <a:p>
            <a:pPr algn="ctr"/>
            <a:r>
              <a:rPr lang="en-US" sz="1600" b="1" dirty="0">
                <a:solidFill>
                  <a:schemeClr val="tx1">
                    <a:lumMod val="75000"/>
                    <a:lumOff val="25000"/>
                  </a:schemeClr>
                </a:solidFill>
                <a:latin typeface="Arial" panose="020B0604020202020204" pitchFamily="34" charset="0"/>
                <a:cs typeface="Arial" panose="020B0604020202020204" pitchFamily="34" charset="0"/>
              </a:rPr>
              <a:t>Transportation </a:t>
            </a:r>
            <a:br>
              <a:rPr lang="en-US" sz="1600" b="1" dirty="0">
                <a:solidFill>
                  <a:schemeClr val="tx1">
                    <a:lumMod val="75000"/>
                    <a:lumOff val="25000"/>
                  </a:schemeClr>
                </a:solidFill>
                <a:latin typeface="Arial" panose="020B0604020202020204" pitchFamily="34" charset="0"/>
                <a:cs typeface="Arial" panose="020B0604020202020204" pitchFamily="34" charset="0"/>
              </a:rPr>
            </a:br>
            <a:r>
              <a:rPr lang="en-US" sz="1600" b="1" dirty="0">
                <a:solidFill>
                  <a:schemeClr val="tx1">
                    <a:lumMod val="75000"/>
                    <a:lumOff val="25000"/>
                  </a:schemeClr>
                </a:solidFill>
                <a:latin typeface="Arial" panose="020B0604020202020204" pitchFamily="34" charset="0"/>
                <a:cs typeface="Arial" panose="020B0604020202020204" pitchFamily="34" charset="0"/>
              </a:rPr>
              <a:t>Roads &amp; Bridges</a:t>
            </a:r>
          </a:p>
        </p:txBody>
      </p:sp>
      <p:sp>
        <p:nvSpPr>
          <p:cNvPr id="22" name="TextBox 21"/>
          <p:cNvSpPr txBox="1"/>
          <p:nvPr/>
        </p:nvSpPr>
        <p:spPr>
          <a:xfrm>
            <a:off x="3687871" y="3354510"/>
            <a:ext cx="1940011" cy="584775"/>
          </a:xfrm>
          <a:prstGeom prst="rect">
            <a:avLst/>
          </a:prstGeom>
          <a:noFill/>
          <a:ln>
            <a:noFill/>
          </a:ln>
        </p:spPr>
        <p:txBody>
          <a:bodyPr wrap="square" rtlCol="0">
            <a:spAutoFit/>
          </a:bodyPr>
          <a:lstStyle/>
          <a:p>
            <a:pPr algn="ctr"/>
            <a:r>
              <a:rPr lang="en-US" sz="1600" b="1" dirty="0">
                <a:solidFill>
                  <a:schemeClr val="tx1">
                    <a:lumMod val="75000"/>
                    <a:lumOff val="25000"/>
                  </a:schemeClr>
                </a:solidFill>
                <a:latin typeface="Arial" panose="020B0604020202020204" pitchFamily="34" charset="0"/>
                <a:cs typeface="Arial" panose="020B0604020202020204" pitchFamily="34" charset="0"/>
              </a:rPr>
              <a:t>Site </a:t>
            </a:r>
            <a:br>
              <a:rPr lang="en-US" sz="1600" b="1" dirty="0">
                <a:solidFill>
                  <a:schemeClr val="tx1">
                    <a:lumMod val="75000"/>
                    <a:lumOff val="25000"/>
                  </a:schemeClr>
                </a:solidFill>
                <a:latin typeface="Arial" panose="020B0604020202020204" pitchFamily="34" charset="0"/>
                <a:cs typeface="Arial" panose="020B0604020202020204" pitchFamily="34" charset="0"/>
              </a:rPr>
            </a:br>
            <a:r>
              <a:rPr lang="en-US" sz="1600" b="1" dirty="0">
                <a:solidFill>
                  <a:schemeClr val="tx1">
                    <a:lumMod val="75000"/>
                    <a:lumOff val="25000"/>
                  </a:schemeClr>
                </a:solidFill>
                <a:latin typeface="Arial" panose="020B0604020202020204" pitchFamily="34" charset="0"/>
                <a:cs typeface="Arial" panose="020B0604020202020204" pitchFamily="34" charset="0"/>
              </a:rPr>
              <a:t>Development</a:t>
            </a:r>
          </a:p>
        </p:txBody>
      </p:sp>
      <p:sp>
        <p:nvSpPr>
          <p:cNvPr id="23" name="TextBox 22"/>
          <p:cNvSpPr txBox="1"/>
          <p:nvPr/>
        </p:nvSpPr>
        <p:spPr>
          <a:xfrm>
            <a:off x="6564117" y="3341700"/>
            <a:ext cx="1940011" cy="584775"/>
          </a:xfrm>
          <a:prstGeom prst="rect">
            <a:avLst/>
          </a:prstGeom>
          <a:noFill/>
          <a:ln>
            <a:noFill/>
          </a:ln>
        </p:spPr>
        <p:txBody>
          <a:bodyPr wrap="square" rtlCol="0">
            <a:spAutoFit/>
          </a:bodyPr>
          <a:lstStyle/>
          <a:p>
            <a:pPr algn="ctr"/>
            <a:r>
              <a:rPr lang="en-US" sz="1600" b="1" dirty="0">
                <a:solidFill>
                  <a:schemeClr val="tx1">
                    <a:lumMod val="75000"/>
                    <a:lumOff val="25000"/>
                  </a:schemeClr>
                </a:solidFill>
                <a:latin typeface="Arial" panose="020B0604020202020204" pitchFamily="34" charset="0"/>
                <a:cs typeface="Arial" panose="020B0604020202020204" pitchFamily="34" charset="0"/>
              </a:rPr>
              <a:t>Building Systems &amp; Structures </a:t>
            </a:r>
          </a:p>
        </p:txBody>
      </p:sp>
      <p:sp>
        <p:nvSpPr>
          <p:cNvPr id="24" name="TextBox 23"/>
          <p:cNvSpPr txBox="1"/>
          <p:nvPr/>
        </p:nvSpPr>
        <p:spPr>
          <a:xfrm>
            <a:off x="9440363" y="3354510"/>
            <a:ext cx="1940011" cy="338554"/>
          </a:xfrm>
          <a:prstGeom prst="rect">
            <a:avLst/>
          </a:prstGeom>
          <a:noFill/>
          <a:ln>
            <a:noFill/>
          </a:ln>
        </p:spPr>
        <p:txBody>
          <a:bodyPr wrap="square" rtlCol="0">
            <a:spAutoFit/>
          </a:bodyPr>
          <a:lstStyle/>
          <a:p>
            <a:pPr algn="ctr"/>
            <a:r>
              <a:rPr lang="en-US" sz="1600" b="1" dirty="0">
                <a:solidFill>
                  <a:schemeClr val="tx1">
                    <a:lumMod val="75000"/>
                    <a:lumOff val="25000"/>
                  </a:schemeClr>
                </a:solidFill>
                <a:latin typeface="Arial" panose="020B0604020202020204" pitchFamily="34" charset="0"/>
                <a:cs typeface="Arial" panose="020B0604020202020204" pitchFamily="34" charset="0"/>
              </a:rPr>
              <a:t>Geomatics</a:t>
            </a:r>
          </a:p>
        </p:txBody>
      </p:sp>
      <p:sp>
        <p:nvSpPr>
          <p:cNvPr id="25" name="TextBox 24"/>
          <p:cNvSpPr txBox="1"/>
          <p:nvPr/>
        </p:nvSpPr>
        <p:spPr>
          <a:xfrm>
            <a:off x="811625" y="5981592"/>
            <a:ext cx="1940011" cy="338554"/>
          </a:xfrm>
          <a:prstGeom prst="rect">
            <a:avLst/>
          </a:prstGeom>
          <a:noFill/>
          <a:ln>
            <a:noFill/>
          </a:ln>
        </p:spPr>
        <p:txBody>
          <a:bodyPr wrap="square" rtlCol="0">
            <a:spAutoFit/>
          </a:bodyPr>
          <a:lstStyle/>
          <a:p>
            <a:pPr algn="ctr"/>
            <a:r>
              <a:rPr lang="en-US" sz="1600" b="1" dirty="0">
                <a:solidFill>
                  <a:schemeClr val="tx1">
                    <a:lumMod val="75000"/>
                    <a:lumOff val="25000"/>
                  </a:schemeClr>
                </a:solidFill>
                <a:latin typeface="Arial" panose="020B0604020202020204" pitchFamily="34" charset="0"/>
                <a:cs typeface="Arial" panose="020B0604020202020204" pitchFamily="34" charset="0"/>
              </a:rPr>
              <a:t>Drinking Water</a:t>
            </a:r>
          </a:p>
        </p:txBody>
      </p:sp>
      <p:sp>
        <p:nvSpPr>
          <p:cNvPr id="26" name="TextBox 25"/>
          <p:cNvSpPr txBox="1"/>
          <p:nvPr/>
        </p:nvSpPr>
        <p:spPr>
          <a:xfrm>
            <a:off x="3687871" y="5981592"/>
            <a:ext cx="1940011" cy="338554"/>
          </a:xfrm>
          <a:prstGeom prst="rect">
            <a:avLst/>
          </a:prstGeom>
          <a:noFill/>
          <a:ln>
            <a:noFill/>
          </a:ln>
        </p:spPr>
        <p:txBody>
          <a:bodyPr wrap="square" rtlCol="0">
            <a:spAutoFit/>
          </a:bodyPr>
          <a:lstStyle/>
          <a:p>
            <a:pPr algn="ctr"/>
            <a:r>
              <a:rPr lang="en-US" sz="1600" b="1" dirty="0">
                <a:solidFill>
                  <a:schemeClr val="tx1">
                    <a:lumMod val="75000"/>
                    <a:lumOff val="25000"/>
                  </a:schemeClr>
                </a:solidFill>
                <a:latin typeface="Arial" panose="020B0604020202020204" pitchFamily="34" charset="0"/>
                <a:cs typeface="Arial" panose="020B0604020202020204" pitchFamily="34" charset="0"/>
              </a:rPr>
              <a:t>Wastewater</a:t>
            </a:r>
          </a:p>
        </p:txBody>
      </p:sp>
      <p:sp>
        <p:nvSpPr>
          <p:cNvPr id="27" name="TextBox 26"/>
          <p:cNvSpPr txBox="1"/>
          <p:nvPr/>
        </p:nvSpPr>
        <p:spPr>
          <a:xfrm>
            <a:off x="6564117" y="5968782"/>
            <a:ext cx="1940011" cy="338554"/>
          </a:xfrm>
          <a:prstGeom prst="rect">
            <a:avLst/>
          </a:prstGeom>
          <a:noFill/>
          <a:ln>
            <a:noFill/>
          </a:ln>
        </p:spPr>
        <p:txBody>
          <a:bodyPr wrap="square" rtlCol="0">
            <a:spAutoFit/>
          </a:bodyPr>
          <a:lstStyle/>
          <a:p>
            <a:pPr algn="ctr"/>
            <a:r>
              <a:rPr lang="en-US" sz="1600" b="1" dirty="0">
                <a:solidFill>
                  <a:schemeClr val="tx1">
                    <a:lumMod val="75000"/>
                    <a:lumOff val="25000"/>
                  </a:schemeClr>
                </a:solidFill>
                <a:latin typeface="Arial" panose="020B0604020202020204" pitchFamily="34" charset="0"/>
                <a:cs typeface="Arial" panose="020B0604020202020204" pitchFamily="34" charset="0"/>
              </a:rPr>
              <a:t>Water Resources</a:t>
            </a:r>
          </a:p>
        </p:txBody>
      </p:sp>
      <p:sp>
        <p:nvSpPr>
          <p:cNvPr id="28" name="TextBox 27"/>
          <p:cNvSpPr txBox="1"/>
          <p:nvPr/>
        </p:nvSpPr>
        <p:spPr>
          <a:xfrm>
            <a:off x="9440363" y="5981592"/>
            <a:ext cx="1940011" cy="338554"/>
          </a:xfrm>
          <a:prstGeom prst="rect">
            <a:avLst/>
          </a:prstGeom>
          <a:noFill/>
          <a:ln>
            <a:noFill/>
          </a:ln>
        </p:spPr>
        <p:txBody>
          <a:bodyPr wrap="square" rtlCol="0">
            <a:spAutoFit/>
          </a:bodyPr>
          <a:lstStyle/>
          <a:p>
            <a:pPr algn="ctr"/>
            <a:r>
              <a:rPr lang="en-US" sz="1600" b="1" dirty="0">
                <a:solidFill>
                  <a:schemeClr val="tx1">
                    <a:lumMod val="75000"/>
                    <a:lumOff val="25000"/>
                  </a:schemeClr>
                </a:solidFill>
                <a:latin typeface="Arial" panose="020B0604020202020204" pitchFamily="34" charset="0"/>
                <a:cs typeface="Arial" panose="020B0604020202020204" pitchFamily="34" charset="0"/>
              </a:rPr>
              <a:t>Field Services</a:t>
            </a:r>
          </a:p>
        </p:txBody>
      </p:sp>
      <p:pic>
        <p:nvPicPr>
          <p:cNvPr id="3" name="Picture 2">
            <a:extLst>
              <a:ext uri="{FF2B5EF4-FFF2-40B4-BE49-F238E27FC236}">
                <a16:creationId xmlns:a16="http://schemas.microsoft.com/office/drawing/2014/main" xmlns="" id="{F21EC582-7E89-1093-2ECB-0A1D38C02840}"/>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8184" b="17885"/>
          <a:stretch/>
        </p:blipFill>
        <p:spPr>
          <a:xfrm>
            <a:off x="12644655" y="627670"/>
            <a:ext cx="5407790" cy="5173928"/>
          </a:xfrm>
          <a:prstGeom prst="rect">
            <a:avLst/>
          </a:prstGeom>
        </p:spPr>
      </p:pic>
    </p:spTree>
    <p:extLst>
      <p:ext uri="{BB962C8B-B14F-4D97-AF65-F5344CB8AC3E}">
        <p14:creationId xmlns:p14="http://schemas.microsoft.com/office/powerpoint/2010/main" val="2572499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B51F45-5769-8EFA-4606-1B21B3BFFDF1}"/>
              </a:ext>
            </a:extLst>
          </p:cNvPr>
          <p:cNvSpPr>
            <a:spLocks noGrp="1"/>
          </p:cNvSpPr>
          <p:nvPr>
            <p:ph type="title"/>
          </p:nvPr>
        </p:nvSpPr>
        <p:spPr/>
        <p:txBody>
          <a:bodyPr/>
          <a:lstStyle/>
          <a:p>
            <a:r>
              <a:rPr lang="en-US" dirty="0"/>
              <a:t>Geomatics</a:t>
            </a:r>
          </a:p>
        </p:txBody>
      </p:sp>
      <p:pic>
        <p:nvPicPr>
          <p:cNvPr id="1028" name="Picture 4">
            <a:extLst>
              <a:ext uri="{FF2B5EF4-FFF2-40B4-BE49-F238E27FC236}">
                <a16:creationId xmlns:a16="http://schemas.microsoft.com/office/drawing/2014/main" xmlns="" id="{0F8BCEF2-50E7-49D4-853E-AC3D8297820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7212" y="3512139"/>
            <a:ext cx="4779857" cy="26720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C3B7384F-AC57-0271-981D-8321767116A1}"/>
              </a:ext>
            </a:extLst>
          </p:cNvPr>
          <p:cNvPicPr>
            <a:picLocks noChangeAspect="1"/>
          </p:cNvPicPr>
          <p:nvPr/>
        </p:nvPicPr>
        <p:blipFill>
          <a:blip r:embed="rId4"/>
          <a:stretch>
            <a:fillRect/>
          </a:stretch>
        </p:blipFill>
        <p:spPr>
          <a:xfrm>
            <a:off x="6863305" y="305387"/>
            <a:ext cx="4784889" cy="30404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Content Placeholder 2">
            <a:extLst>
              <a:ext uri="{FF2B5EF4-FFF2-40B4-BE49-F238E27FC236}">
                <a16:creationId xmlns:a16="http://schemas.microsoft.com/office/drawing/2014/main" xmlns="" id="{8BF1C95D-10F0-47E7-9259-019E44C82496}"/>
              </a:ext>
            </a:extLst>
          </p:cNvPr>
          <p:cNvSpPr>
            <a:spLocks noGrp="1"/>
          </p:cNvSpPr>
          <p:nvPr>
            <p:ph idx="1"/>
          </p:nvPr>
        </p:nvSpPr>
        <p:spPr>
          <a:xfrm>
            <a:off x="838200" y="1600200"/>
            <a:ext cx="10515600" cy="4576763"/>
          </a:xfrm>
        </p:spPr>
        <p:txBody>
          <a:bodyPr>
            <a:normAutofit fontScale="92500" lnSpcReduction="20000"/>
          </a:bodyPr>
          <a:lstStyle/>
          <a:p>
            <a:pPr>
              <a:lnSpc>
                <a:spcPct val="150000"/>
              </a:lnSpc>
              <a:spcBef>
                <a:spcPts val="0"/>
              </a:spcBef>
            </a:pPr>
            <a:r>
              <a:rPr lang="en-US" sz="2400" dirty="0"/>
              <a:t>Engineering Support</a:t>
            </a:r>
          </a:p>
          <a:p>
            <a:pPr lvl="1">
              <a:lnSpc>
                <a:spcPct val="150000"/>
              </a:lnSpc>
              <a:spcBef>
                <a:spcPts val="0"/>
              </a:spcBef>
            </a:pPr>
            <a:r>
              <a:rPr lang="en-US" dirty="0"/>
              <a:t>CAD to GIS (vice versa)</a:t>
            </a:r>
          </a:p>
          <a:p>
            <a:pPr lvl="1">
              <a:lnSpc>
                <a:spcPct val="150000"/>
              </a:lnSpc>
              <a:spcBef>
                <a:spcPts val="0"/>
              </a:spcBef>
            </a:pPr>
            <a:r>
              <a:rPr lang="en-US" dirty="0"/>
              <a:t>Data Integration</a:t>
            </a:r>
          </a:p>
          <a:p>
            <a:pPr lvl="1">
              <a:lnSpc>
                <a:spcPct val="150000"/>
              </a:lnSpc>
              <a:spcBef>
                <a:spcPts val="0"/>
              </a:spcBef>
            </a:pPr>
            <a:r>
              <a:rPr lang="en-US" dirty="0"/>
              <a:t>GIS Solutions</a:t>
            </a:r>
          </a:p>
          <a:p>
            <a:pPr>
              <a:lnSpc>
                <a:spcPct val="150000"/>
              </a:lnSpc>
              <a:spcBef>
                <a:spcPts val="0"/>
              </a:spcBef>
            </a:pPr>
            <a:r>
              <a:rPr lang="en-US" sz="2400" dirty="0"/>
              <a:t>Client support</a:t>
            </a:r>
          </a:p>
          <a:p>
            <a:pPr lvl="1">
              <a:lnSpc>
                <a:spcPct val="150000"/>
              </a:lnSpc>
              <a:spcBef>
                <a:spcPts val="0"/>
              </a:spcBef>
            </a:pPr>
            <a:r>
              <a:rPr lang="en-US" dirty="0"/>
              <a:t>GIS Hosting / Mapping</a:t>
            </a:r>
          </a:p>
          <a:p>
            <a:pPr lvl="1">
              <a:lnSpc>
                <a:spcPct val="150000"/>
              </a:lnSpc>
              <a:spcBef>
                <a:spcPts val="0"/>
              </a:spcBef>
            </a:pPr>
            <a:r>
              <a:rPr lang="en-US" dirty="0"/>
              <a:t>Asset Management</a:t>
            </a:r>
          </a:p>
          <a:p>
            <a:pPr lvl="1">
              <a:lnSpc>
                <a:spcPct val="150000"/>
              </a:lnSpc>
              <a:spcBef>
                <a:spcPts val="0"/>
              </a:spcBef>
            </a:pPr>
            <a:r>
              <a:rPr lang="en-US" dirty="0"/>
              <a:t>Boundary &amp; Topo Surveying / Inspections</a:t>
            </a:r>
          </a:p>
          <a:p>
            <a:pPr lvl="1">
              <a:lnSpc>
                <a:spcPct val="150000"/>
              </a:lnSpc>
              <a:spcBef>
                <a:spcPts val="0"/>
              </a:spcBef>
            </a:pPr>
            <a:r>
              <a:rPr lang="en-US" dirty="0"/>
              <a:t>Aerial Drone LiDAR / Photogrammetry</a:t>
            </a:r>
          </a:p>
          <a:p>
            <a:pPr lvl="1">
              <a:lnSpc>
                <a:spcPct val="150000"/>
              </a:lnSpc>
              <a:spcBef>
                <a:spcPts val="0"/>
              </a:spcBef>
            </a:pPr>
            <a:r>
              <a:rPr lang="en-US" dirty="0"/>
              <a:t>3D Static and Mobile Scanning</a:t>
            </a:r>
          </a:p>
          <a:p>
            <a:pPr lvl="1"/>
            <a:endParaRPr lang="en-US" dirty="0"/>
          </a:p>
        </p:txBody>
      </p:sp>
    </p:spTree>
    <p:extLst>
      <p:ext uri="{BB962C8B-B14F-4D97-AF65-F5344CB8AC3E}">
        <p14:creationId xmlns:p14="http://schemas.microsoft.com/office/powerpoint/2010/main" val="3983364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xmlns="" id="{04812C46-200A-4DEB-A05E-3ED6C68C23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xmlns="" id="{8345501D-69D7-38A4-AE7A-543F073EFF48}"/>
              </a:ext>
            </a:extLst>
          </p:cNvPr>
          <p:cNvPicPr>
            <a:picLocks noChangeAspect="1"/>
          </p:cNvPicPr>
          <p:nvPr/>
        </p:nvPicPr>
        <p:blipFill rotWithShape="1">
          <a:blip r:embed="rId3"/>
          <a:srcRect r="6237"/>
          <a:stretch/>
        </p:blipFill>
        <p:spPr>
          <a:xfrm>
            <a:off x="2522356" y="10"/>
            <a:ext cx="9669642" cy="6857990"/>
          </a:xfrm>
          <a:prstGeom prst="rect">
            <a:avLst/>
          </a:prstGeom>
        </p:spPr>
      </p:pic>
      <p:sp>
        <p:nvSpPr>
          <p:cNvPr id="19" name="Rectangle 18">
            <a:extLst>
              <a:ext uri="{FF2B5EF4-FFF2-40B4-BE49-F238E27FC236}">
                <a16:creationId xmlns:a16="http://schemas.microsoft.com/office/drawing/2014/main" xmlns="" id="{D1EA859B-E555-4109-94F3-6700E046E0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53E3149A-4BBF-90AA-5A51-28146F50795E}"/>
              </a:ext>
            </a:extLst>
          </p:cNvPr>
          <p:cNvSpPr>
            <a:spLocks noGrp="1"/>
          </p:cNvSpPr>
          <p:nvPr>
            <p:ph type="title"/>
          </p:nvPr>
        </p:nvSpPr>
        <p:spPr>
          <a:xfrm>
            <a:off x="838200" y="365125"/>
            <a:ext cx="3822189" cy="1899912"/>
          </a:xfrm>
        </p:spPr>
        <p:txBody>
          <a:bodyPr>
            <a:normAutofit/>
          </a:bodyPr>
          <a:lstStyle/>
          <a:p>
            <a:r>
              <a:rPr lang="en-US" sz="4000"/>
              <a:t>What is a Lead Service Line?</a:t>
            </a:r>
          </a:p>
        </p:txBody>
      </p:sp>
      <p:sp>
        <p:nvSpPr>
          <p:cNvPr id="3" name="Content Placeholder 2">
            <a:extLst>
              <a:ext uri="{FF2B5EF4-FFF2-40B4-BE49-F238E27FC236}">
                <a16:creationId xmlns:a16="http://schemas.microsoft.com/office/drawing/2014/main" xmlns="" id="{CF958283-3265-D8B6-FAAD-9AE4B9619A0A}"/>
              </a:ext>
            </a:extLst>
          </p:cNvPr>
          <p:cNvSpPr>
            <a:spLocks noGrp="1"/>
          </p:cNvSpPr>
          <p:nvPr>
            <p:ph idx="1"/>
          </p:nvPr>
        </p:nvSpPr>
        <p:spPr>
          <a:xfrm>
            <a:off x="838200" y="2434201"/>
            <a:ext cx="3822189" cy="3742762"/>
          </a:xfrm>
        </p:spPr>
        <p:txBody>
          <a:bodyPr>
            <a:normAutofit/>
          </a:bodyPr>
          <a:lstStyle/>
          <a:p>
            <a:pPr>
              <a:spcBef>
                <a:spcPts val="0"/>
              </a:spcBef>
              <a:spcAft>
                <a:spcPts val="600"/>
              </a:spcAft>
            </a:pPr>
            <a:r>
              <a:rPr lang="en-US" sz="2000"/>
              <a:t>All or portion of service line composed of lead</a:t>
            </a:r>
          </a:p>
          <a:p>
            <a:pPr>
              <a:spcBef>
                <a:spcPts val="0"/>
              </a:spcBef>
              <a:spcAft>
                <a:spcPts val="600"/>
              </a:spcAft>
            </a:pPr>
            <a:r>
              <a:rPr lang="en-US" sz="2000"/>
              <a:t>Excludes lead connectors (goosenecks, pigtails, etc.)</a:t>
            </a:r>
          </a:p>
          <a:p>
            <a:pPr>
              <a:spcBef>
                <a:spcPts val="0"/>
              </a:spcBef>
              <a:spcAft>
                <a:spcPts val="600"/>
              </a:spcAft>
            </a:pPr>
            <a:r>
              <a:rPr lang="en-US" sz="2000"/>
              <a:t>Connects water main to customer’s property</a:t>
            </a:r>
          </a:p>
          <a:p>
            <a:pPr>
              <a:spcBef>
                <a:spcPts val="0"/>
              </a:spcBef>
              <a:spcAft>
                <a:spcPts val="600"/>
              </a:spcAft>
            </a:pPr>
            <a:r>
              <a:rPr lang="en-US" sz="2000"/>
              <a:t>Responsibility</a:t>
            </a:r>
          </a:p>
          <a:p>
            <a:pPr lvl="1">
              <a:spcBef>
                <a:spcPts val="0"/>
              </a:spcBef>
              <a:spcAft>
                <a:spcPts val="600"/>
              </a:spcAft>
            </a:pPr>
            <a:r>
              <a:rPr lang="en-US" sz="2000"/>
              <a:t>Customer vs. City / District</a:t>
            </a:r>
          </a:p>
        </p:txBody>
      </p:sp>
    </p:spTree>
    <p:extLst>
      <p:ext uri="{BB962C8B-B14F-4D97-AF65-F5344CB8AC3E}">
        <p14:creationId xmlns:p14="http://schemas.microsoft.com/office/powerpoint/2010/main" val="304730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2F22088E-F74A-CF9C-3B59-F55B3B3C16B7}"/>
              </a:ext>
            </a:extLst>
          </p:cNvPr>
          <p:cNvPicPr>
            <a:picLocks noChangeAspect="1"/>
          </p:cNvPicPr>
          <p:nvPr/>
        </p:nvPicPr>
        <p:blipFill>
          <a:blip r:embed="rId3"/>
          <a:stretch>
            <a:fillRect/>
          </a:stretch>
        </p:blipFill>
        <p:spPr>
          <a:xfrm>
            <a:off x="604994" y="578069"/>
            <a:ext cx="10861792" cy="5639443"/>
          </a:xfrm>
          <a:prstGeom prst="rect">
            <a:avLst/>
          </a:prstGeom>
          <a:ln w="38100">
            <a:solidFill>
              <a:schemeClr val="tx1"/>
            </a:solidFill>
          </a:ln>
        </p:spPr>
      </p:pic>
    </p:spTree>
    <p:extLst>
      <p:ext uri="{BB962C8B-B14F-4D97-AF65-F5344CB8AC3E}">
        <p14:creationId xmlns:p14="http://schemas.microsoft.com/office/powerpoint/2010/main" val="1048577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xmlns="" id="{04812C46-200A-4DEB-A05E-3ED6C68C23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xmlns="" id="{4834DF9D-B984-7C44-CCAA-EE420B2693E8}"/>
              </a:ext>
            </a:extLst>
          </p:cNvPr>
          <p:cNvPicPr>
            <a:picLocks noChangeAspect="1"/>
          </p:cNvPicPr>
          <p:nvPr/>
        </p:nvPicPr>
        <p:blipFill rotWithShape="1">
          <a:blip r:embed="rId3"/>
          <a:srcRect l="2773" r="7693"/>
          <a:stretch/>
        </p:blipFill>
        <p:spPr>
          <a:xfrm>
            <a:off x="2522356" y="10"/>
            <a:ext cx="9669642" cy="6857990"/>
          </a:xfrm>
          <a:prstGeom prst="rect">
            <a:avLst/>
          </a:prstGeom>
        </p:spPr>
      </p:pic>
      <p:sp>
        <p:nvSpPr>
          <p:cNvPr id="32" name="Rectangle 31">
            <a:extLst>
              <a:ext uri="{FF2B5EF4-FFF2-40B4-BE49-F238E27FC236}">
                <a16:creationId xmlns:a16="http://schemas.microsoft.com/office/drawing/2014/main" xmlns="" id="{D1EA859B-E555-4109-94F3-6700E046E0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7640B125-9309-75D4-D200-748C73F93EAB}"/>
              </a:ext>
            </a:extLst>
          </p:cNvPr>
          <p:cNvSpPr>
            <a:spLocks noGrp="1"/>
          </p:cNvSpPr>
          <p:nvPr>
            <p:ph type="title"/>
          </p:nvPr>
        </p:nvSpPr>
        <p:spPr>
          <a:xfrm>
            <a:off x="838200" y="365125"/>
            <a:ext cx="3822189" cy="1899912"/>
          </a:xfrm>
        </p:spPr>
        <p:txBody>
          <a:bodyPr>
            <a:normAutofit/>
          </a:bodyPr>
          <a:lstStyle/>
          <a:p>
            <a:r>
              <a:rPr lang="en-US" sz="4000" dirty="0"/>
              <a:t>Why Remove Lead Service Lines?</a:t>
            </a:r>
          </a:p>
        </p:txBody>
      </p:sp>
      <p:sp>
        <p:nvSpPr>
          <p:cNvPr id="3" name="Content Placeholder 2">
            <a:extLst>
              <a:ext uri="{FF2B5EF4-FFF2-40B4-BE49-F238E27FC236}">
                <a16:creationId xmlns:a16="http://schemas.microsoft.com/office/drawing/2014/main" xmlns="" id="{9BAF94F2-54AA-6C6B-B1AB-E09CF48A8E07}"/>
              </a:ext>
            </a:extLst>
          </p:cNvPr>
          <p:cNvSpPr>
            <a:spLocks noGrp="1"/>
          </p:cNvSpPr>
          <p:nvPr>
            <p:ph idx="1"/>
          </p:nvPr>
        </p:nvSpPr>
        <p:spPr>
          <a:xfrm>
            <a:off x="838200" y="2434201"/>
            <a:ext cx="3822189" cy="3742762"/>
          </a:xfrm>
        </p:spPr>
        <p:txBody>
          <a:bodyPr>
            <a:normAutofit/>
          </a:bodyPr>
          <a:lstStyle/>
          <a:p>
            <a:pPr>
              <a:spcBef>
                <a:spcPts val="0"/>
              </a:spcBef>
              <a:spcAft>
                <a:spcPts val="600"/>
              </a:spcAft>
            </a:pPr>
            <a:r>
              <a:rPr lang="en-US" sz="2000"/>
              <a:t>Unpredictably release lead into drinking water</a:t>
            </a:r>
          </a:p>
          <a:p>
            <a:pPr>
              <a:spcBef>
                <a:spcPts val="0"/>
              </a:spcBef>
              <a:spcAft>
                <a:spcPts val="600"/>
              </a:spcAft>
            </a:pPr>
            <a:r>
              <a:rPr lang="en-US" sz="2000"/>
              <a:t>Toxic metal (poisoning dates to ancient Rome)</a:t>
            </a:r>
          </a:p>
          <a:p>
            <a:pPr>
              <a:spcBef>
                <a:spcPts val="0"/>
              </a:spcBef>
              <a:spcAft>
                <a:spcPts val="600"/>
              </a:spcAft>
            </a:pPr>
            <a:r>
              <a:rPr lang="en-US" sz="2000"/>
              <a:t>Harmful to brains especially in children</a:t>
            </a:r>
          </a:p>
          <a:p>
            <a:pPr>
              <a:spcBef>
                <a:spcPts val="0"/>
              </a:spcBef>
              <a:spcAft>
                <a:spcPts val="600"/>
              </a:spcAft>
            </a:pPr>
            <a:r>
              <a:rPr lang="en-US" sz="2000"/>
              <a:t>Between 6 to 10 million lead pipes in the U.S.</a:t>
            </a:r>
          </a:p>
        </p:txBody>
      </p:sp>
    </p:spTree>
    <p:extLst>
      <p:ext uri="{BB962C8B-B14F-4D97-AF65-F5344CB8AC3E}">
        <p14:creationId xmlns:p14="http://schemas.microsoft.com/office/powerpoint/2010/main" val="1071609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3BA24E-71E5-47A2-3AC3-BB3CF30199BA}"/>
              </a:ext>
            </a:extLst>
          </p:cNvPr>
          <p:cNvSpPr>
            <a:spLocks noGrp="1"/>
          </p:cNvSpPr>
          <p:nvPr>
            <p:ph type="title"/>
          </p:nvPr>
        </p:nvSpPr>
        <p:spPr/>
        <p:txBody>
          <a:bodyPr/>
          <a:lstStyle/>
          <a:p>
            <a:r>
              <a:rPr lang="en-US" dirty="0"/>
              <a:t>Lead Service Line History</a:t>
            </a:r>
          </a:p>
        </p:txBody>
      </p:sp>
      <p:graphicFrame>
        <p:nvGraphicFramePr>
          <p:cNvPr id="7" name="Content Placeholder 6">
            <a:extLst>
              <a:ext uri="{FF2B5EF4-FFF2-40B4-BE49-F238E27FC236}">
                <a16:creationId xmlns:a16="http://schemas.microsoft.com/office/drawing/2014/main" xmlns="" id="{42026C8F-A5B1-BA9D-1AF7-703B526848F0}"/>
              </a:ext>
            </a:extLst>
          </p:cNvPr>
          <p:cNvGraphicFramePr>
            <a:graphicFrameLocks noGrp="1"/>
          </p:cNvGraphicFramePr>
          <p:nvPr>
            <p:ph idx="1"/>
            <p:extLst>
              <p:ext uri="{D42A27DB-BD31-4B8C-83A1-F6EECF244321}">
                <p14:modId xmlns:p14="http://schemas.microsoft.com/office/powerpoint/2010/main" val="3091061536"/>
              </p:ext>
            </p:extLst>
          </p:nvPr>
        </p:nvGraphicFramePr>
        <p:xfrm>
          <a:off x="334537" y="1825625"/>
          <a:ext cx="1158532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3220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B7FDE4C-2D2A-6D29-F49C-970659035765}"/>
              </a:ext>
            </a:extLst>
          </p:cNvPr>
          <p:cNvSpPr>
            <a:spLocks noGrp="1"/>
          </p:cNvSpPr>
          <p:nvPr>
            <p:ph type="title"/>
          </p:nvPr>
        </p:nvSpPr>
        <p:spPr/>
        <p:txBody>
          <a:bodyPr/>
          <a:lstStyle/>
          <a:p>
            <a:r>
              <a:rPr lang="en-US" dirty="0"/>
              <a:t>Lead Service Line Future</a:t>
            </a:r>
          </a:p>
        </p:txBody>
      </p:sp>
      <p:graphicFrame>
        <p:nvGraphicFramePr>
          <p:cNvPr id="4" name="Content Placeholder 6">
            <a:extLst>
              <a:ext uri="{FF2B5EF4-FFF2-40B4-BE49-F238E27FC236}">
                <a16:creationId xmlns:a16="http://schemas.microsoft.com/office/drawing/2014/main" xmlns="" id="{C0690495-F7C7-25C7-0398-259B78887494}"/>
              </a:ext>
            </a:extLst>
          </p:cNvPr>
          <p:cNvGraphicFramePr>
            <a:graphicFrameLocks noGrp="1"/>
          </p:cNvGraphicFramePr>
          <p:nvPr>
            <p:ph idx="1"/>
            <p:extLst>
              <p:ext uri="{D42A27DB-BD31-4B8C-83A1-F6EECF244321}">
                <p14:modId xmlns:p14="http://schemas.microsoft.com/office/powerpoint/2010/main" val="783971506"/>
              </p:ext>
            </p:extLst>
          </p:nvPr>
        </p:nvGraphicFramePr>
        <p:xfrm>
          <a:off x="334537" y="1825625"/>
          <a:ext cx="11307335"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48456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30DE08DD20E424AA182669BB251D5D7" ma:contentTypeVersion="1" ma:contentTypeDescription="Create a new document." ma:contentTypeScope="" ma:versionID="4514acac9c33fd10d4c4f852d78883fd">
  <xsd:schema xmlns:xsd="http://www.w3.org/2001/XMLSchema" xmlns:xs="http://www.w3.org/2001/XMLSchema" xmlns:p="http://schemas.microsoft.com/office/2006/metadata/properties" xmlns:ns2="9e4a3509-49e4-46ba-b542-eb16cb786b93" targetNamespace="http://schemas.microsoft.com/office/2006/metadata/properties" ma:root="true" ma:fieldsID="d2a320e639dea34295cb9d0aea756b99" ns2:_="">
    <xsd:import namespace="9e4a3509-49e4-46ba-b542-eb16cb786b93"/>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e4a3509-49e4-46ba-b542-eb16cb786b93"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60B5305-59EE-45B5-8CE4-E427AE14E1BF}">
  <ds:schemaRefs>
    <ds:schemaRef ds:uri="http://purl.org/dc/terms/"/>
    <ds:schemaRef ds:uri="http://schemas.microsoft.com/office/2006/metadata/properties"/>
    <ds:schemaRef ds:uri="http://schemas.microsoft.com/office/2006/documentManagement/types"/>
    <ds:schemaRef ds:uri="http://schemas.openxmlformats.org/package/2006/metadata/core-properties"/>
    <ds:schemaRef ds:uri="9e4a3509-49e4-46ba-b542-eb16cb786b93"/>
    <ds:schemaRef ds:uri="http://purl.org/dc/elements/1.1/"/>
    <ds:schemaRef ds:uri="http://www.w3.org/XML/1998/namespace"/>
    <ds:schemaRef ds:uri="http://schemas.microsoft.com/office/infopath/2007/PartnerControls"/>
    <ds:schemaRef ds:uri="http://purl.org/dc/dcmitype/"/>
  </ds:schemaRefs>
</ds:datastoreItem>
</file>

<file path=customXml/itemProps2.xml><?xml version="1.0" encoding="utf-8"?>
<ds:datastoreItem xmlns:ds="http://schemas.openxmlformats.org/officeDocument/2006/customXml" ds:itemID="{2BF79866-9726-45F7-B21D-8590161972CF}">
  <ds:schemaRefs>
    <ds:schemaRef ds:uri="http://schemas.microsoft.com/sharepoint/v3/contenttype/forms"/>
  </ds:schemaRefs>
</ds:datastoreItem>
</file>

<file path=customXml/itemProps3.xml><?xml version="1.0" encoding="utf-8"?>
<ds:datastoreItem xmlns:ds="http://schemas.openxmlformats.org/officeDocument/2006/customXml" ds:itemID="{AC0A8B5F-6927-4DCA-B2FF-C2B6834276E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e4a3509-49e4-46ba-b542-eb16cb786b9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1371</TotalTime>
  <Words>1101</Words>
  <Application>Microsoft Office PowerPoint</Application>
  <PresentationFormat>Widescreen</PresentationFormat>
  <Paragraphs>229</Paragraphs>
  <Slides>27</Slides>
  <Notes>15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Calibri</vt:lpstr>
      <vt:lpstr>Montserrat</vt:lpstr>
      <vt:lpstr>Open Sans</vt:lpstr>
      <vt:lpstr>Roboto</vt:lpstr>
      <vt:lpstr>Office Theme</vt:lpstr>
      <vt:lpstr>Streamlining Lead Service Line Inspections</vt:lpstr>
      <vt:lpstr>Horner &amp; Shifrin, Inc.</vt:lpstr>
      <vt:lpstr>H&amp;S Services Overview</vt:lpstr>
      <vt:lpstr>Geomatics</vt:lpstr>
      <vt:lpstr>What is a Lead Service Line?</vt:lpstr>
      <vt:lpstr>PowerPoint Presentation</vt:lpstr>
      <vt:lpstr>Why Remove Lead Service Lines?</vt:lpstr>
      <vt:lpstr>Lead Service Line History</vt:lpstr>
      <vt:lpstr>Lead Service Line Future</vt:lpstr>
      <vt:lpstr>Goals of the LSLI</vt:lpstr>
      <vt:lpstr>Requirements from EPA</vt:lpstr>
      <vt:lpstr>Inventory Process</vt:lpstr>
      <vt:lpstr>Residential  Flyer  Example</vt:lpstr>
      <vt:lpstr>Task at Hand From GIS Standpoint</vt:lpstr>
      <vt:lpstr>Benefits of GIS</vt:lpstr>
      <vt:lpstr>Map Demo     </vt:lpstr>
      <vt:lpstr>LSLI Symbology</vt:lpstr>
      <vt:lpstr>Search</vt:lpstr>
      <vt:lpstr>Query</vt:lpstr>
      <vt:lpstr>Collecting Data</vt:lpstr>
      <vt:lpstr>Collecting Data (Cont.)</vt:lpstr>
      <vt:lpstr>Collecting Data (Cont.)</vt:lpstr>
      <vt:lpstr>LSLI Report Types</vt:lpstr>
      <vt:lpstr>LSLI Summary Report</vt:lpstr>
      <vt:lpstr>LSLI Overview Report</vt:lpstr>
      <vt:lpstr>LSLI Detail Report</vt:lpstr>
      <vt:lpstr>Questions?   Comments!    Thoughts.</vt:lpstr>
    </vt:vector>
  </TitlesOfParts>
  <Company>Horner &amp; Shifrin, Inc.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Joseph D. Sminchak</dc:creator>
  <cp:lastModifiedBy>Heather McLeod</cp:lastModifiedBy>
  <cp:revision>90</cp:revision>
  <dcterms:created xsi:type="dcterms:W3CDTF">2020-04-08T13:11:01Z</dcterms:created>
  <dcterms:modified xsi:type="dcterms:W3CDTF">2023-03-06T19:43:48Z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0x010100930DE08DD20E424AA182669BB251D5D7</vt:lpwstr>
  </property>
</Properties>
</file>